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7" r:id="rId1"/>
  </p:sldMasterIdLst>
  <p:notesMasterIdLst>
    <p:notesMasterId r:id="rId10"/>
  </p:notesMasterIdLst>
  <p:sldIdLst>
    <p:sldId id="319" r:id="rId2"/>
    <p:sldId id="330" r:id="rId3"/>
    <p:sldId id="335" r:id="rId4"/>
    <p:sldId id="321" r:id="rId5"/>
    <p:sldId id="331" r:id="rId6"/>
    <p:sldId id="326" r:id="rId7"/>
    <p:sldId id="334" r:id="rId8"/>
    <p:sldId id="336" r:id="rId9"/>
  </p:sldIdLst>
  <p:sldSz cx="9144000" cy="6858000" type="screen4x3"/>
  <p:notesSz cx="6648450" cy="97742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CC3300"/>
    <a:srgbClr val="FF6600"/>
    <a:srgbClr val="FF3300"/>
    <a:srgbClr val="FF9933"/>
    <a:srgbClr val="FFFF66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27" autoAdjust="0"/>
    <p:restoredTop sz="94654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6867E-C7D2-45D8-ABA8-EE7661647DC5}" type="doc">
      <dgm:prSet loTypeId="urn:microsoft.com/office/officeart/2005/8/layout/b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C7B52F-225F-4FD6-8B05-42D83FC964B7}">
      <dgm:prSet phldrT="[Текст]"/>
      <dgm:spPr>
        <a:solidFill>
          <a:srgbClr val="00B050"/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Массовый сегмент</a:t>
          </a:r>
          <a:endParaRPr lang="ru-RU" b="1" dirty="0">
            <a:solidFill>
              <a:schemeClr val="tx1"/>
            </a:solidFill>
          </a:endParaRPr>
        </a:p>
      </dgm:t>
    </dgm:pt>
    <dgm:pt modelId="{B6405641-7E64-4B63-904A-96D265CA446D}" type="parTrans" cxnId="{667B6ADB-69F0-4F7C-BDB0-30CA8EA800BA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713992E0-6065-4C70-A167-0FAAF28FA862}" type="sibTrans" cxnId="{667B6ADB-69F0-4F7C-BDB0-30CA8EA800BA}">
      <dgm:prSet custT="1"/>
      <dgm:spPr>
        <a:ln w="19050"/>
      </dgm:spPr>
      <dgm:t>
        <a:bodyPr/>
        <a:lstStyle/>
        <a:p>
          <a:pPr algn="ctr"/>
          <a:endParaRPr lang="ru-RU" sz="1400" b="1">
            <a:solidFill>
              <a:schemeClr val="tx1"/>
            </a:solidFill>
          </a:endParaRPr>
        </a:p>
      </dgm:t>
    </dgm:pt>
    <dgm:pt modelId="{AEF05FF8-ECA5-497F-BA70-9BF5D7CA2B9C}">
      <dgm:prSet phldrT="[Текст]"/>
      <dgm:spPr>
        <a:solidFill>
          <a:srgbClr val="FF9900"/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Высокий уровень  ставок и штрафов</a:t>
          </a:r>
          <a:endParaRPr lang="ru-RU" b="1" dirty="0">
            <a:solidFill>
              <a:schemeClr val="tx1"/>
            </a:solidFill>
          </a:endParaRPr>
        </a:p>
      </dgm:t>
    </dgm:pt>
    <dgm:pt modelId="{AD0DA5A6-90F1-4578-91A8-F7A4A8A5CF68}" type="parTrans" cxnId="{0EC07C92-2B65-4AF8-B4E7-C15F6CDCEC6F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5A353A24-FC37-4F3D-9809-4FA123AE8E28}" type="sibTrans" cxnId="{0EC07C92-2B65-4AF8-B4E7-C15F6CDCEC6F}">
      <dgm:prSet/>
      <dgm:spPr>
        <a:ln w="19050"/>
      </dgm:spPr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8918874E-6AD3-438C-9B60-1A3990B85A99}">
      <dgm:prSet phldrT="[Текст]"/>
      <dgm:spPr>
        <a:solidFill>
          <a:schemeClr val="accent2"/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Целевая группа  - малообеспеченные слои. Низкий уровень финансовой грамотности. Высокие риски </a:t>
          </a:r>
          <a:r>
            <a:rPr lang="ru-RU" b="1" dirty="0" err="1" smtClean="0">
              <a:solidFill>
                <a:schemeClr val="tx1"/>
              </a:solidFill>
            </a:rPr>
            <a:t>невозврата</a:t>
          </a:r>
          <a:endParaRPr lang="ru-RU" b="1" dirty="0">
            <a:solidFill>
              <a:schemeClr val="tx1"/>
            </a:solidFill>
          </a:endParaRPr>
        </a:p>
      </dgm:t>
    </dgm:pt>
    <dgm:pt modelId="{BE55C286-472F-4A35-A3B9-7687D4D00424}" type="parTrans" cxnId="{A217C0FD-48DA-4B87-8F33-26A743F6A29D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7621350A-8527-43CF-9CE9-6B2630C50B69}" type="sibTrans" cxnId="{A217C0FD-48DA-4B87-8F33-26A743F6A29D}">
      <dgm:prSet/>
      <dgm:spPr>
        <a:ln w="19050"/>
      </dgm:spPr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7FCDED77-5314-49DF-97ED-0D01C206185C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bg1"/>
              </a:solidFill>
            </a:rPr>
            <a:t>Негативный эмоциональный фон. Рост количества вопросов и жалоб</a:t>
          </a:r>
          <a:endParaRPr lang="ru-RU" b="1" dirty="0">
            <a:solidFill>
              <a:schemeClr val="bg1"/>
            </a:solidFill>
          </a:endParaRPr>
        </a:p>
      </dgm:t>
    </dgm:pt>
    <dgm:pt modelId="{D55D53E8-61F9-4E9C-9C71-46539BC371DD}" type="parTrans" cxnId="{153BAAC9-7376-482B-9B3F-3D7B64CFDB86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B85B16B7-7570-4652-A043-D659DA726B7B}" type="sibTrans" cxnId="{153BAAC9-7376-482B-9B3F-3D7B64CFDB86}">
      <dgm:prSet/>
      <dgm:spPr>
        <a:ln w="19050"/>
      </dgm:spPr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0DEEC595-C644-4B5E-BACF-F3E2A312BDDE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</a:rPr>
            <a:t>ОСНОВНОЙ РИСК - Жалобы сразу адресуются в правоохранительные органы и суды. Подключение СМИ. </a:t>
          </a:r>
        </a:p>
        <a:p>
          <a:pPr algn="ctr"/>
          <a:r>
            <a:rPr lang="ru-RU" sz="1800" b="1" dirty="0" smtClean="0">
              <a:solidFill>
                <a:schemeClr val="bg1"/>
              </a:solidFill>
            </a:rPr>
            <a:t>Негативный общественный резонанс. Рост издержек на судебное урегулирование</a:t>
          </a:r>
          <a:endParaRPr lang="ru-RU" sz="1800" b="1" dirty="0">
            <a:solidFill>
              <a:schemeClr val="bg1"/>
            </a:solidFill>
          </a:endParaRPr>
        </a:p>
      </dgm:t>
    </dgm:pt>
    <dgm:pt modelId="{F037BB25-0B5D-40B4-B948-AD3D13FB1941}" type="parTrans" cxnId="{6A1169D5-FBB3-4A3B-8BE9-A557E704C96A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7CBC2FFE-933E-4304-AFF3-11B6B3B498DA}" type="sibTrans" cxnId="{6A1169D5-FBB3-4A3B-8BE9-A557E704C96A}">
      <dgm:prSet/>
      <dgm:spPr/>
      <dgm:t>
        <a:bodyPr/>
        <a:lstStyle/>
        <a:p>
          <a:pPr algn="ctr"/>
          <a:endParaRPr lang="ru-RU" b="1">
            <a:solidFill>
              <a:schemeClr val="tx1"/>
            </a:solidFill>
          </a:endParaRPr>
        </a:p>
      </dgm:t>
    </dgm:pt>
    <dgm:pt modelId="{BB6E030F-8ABF-4884-9D61-85948BD87406}" type="pres">
      <dgm:prSet presAssocID="{5246867E-C7D2-45D8-ABA8-EE7661647D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C5D6F-D299-49B2-AE30-C5CC090FE018}" type="pres">
      <dgm:prSet presAssocID="{02C7B52F-225F-4FD6-8B05-42D83FC964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6EBEA-D12E-42B0-98BF-330020C42641}" type="pres">
      <dgm:prSet presAssocID="{713992E0-6065-4C70-A167-0FAAF28FA862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50F9378-6766-4E1E-B7FE-8D7229F94572}" type="pres">
      <dgm:prSet presAssocID="{713992E0-6065-4C70-A167-0FAAF28FA862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2450A134-8D44-46EB-B2B1-B5A0C20062D3}" type="pres">
      <dgm:prSet presAssocID="{AEF05FF8-ECA5-497F-BA70-9BF5D7CA2B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533AB-0343-4A79-BB94-84ECA4ABD4F2}" type="pres">
      <dgm:prSet presAssocID="{5A353A24-FC37-4F3D-9809-4FA123AE8E28}" presName="sibTrans" presStyleLbl="sibTrans1D1" presStyleIdx="1" presStyleCnt="4"/>
      <dgm:spPr/>
      <dgm:t>
        <a:bodyPr/>
        <a:lstStyle/>
        <a:p>
          <a:endParaRPr lang="ru-RU"/>
        </a:p>
      </dgm:t>
    </dgm:pt>
    <dgm:pt modelId="{2727B4B0-9D0A-45CB-AFAE-238D67799099}" type="pres">
      <dgm:prSet presAssocID="{5A353A24-FC37-4F3D-9809-4FA123AE8E28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8C75FACF-159C-4E75-B6D1-82E91CF7C2AB}" type="pres">
      <dgm:prSet presAssocID="{8918874E-6AD3-438C-9B60-1A3990B85A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3C1D7-9E97-4785-9AC7-40B08DF7FC86}" type="pres">
      <dgm:prSet presAssocID="{7621350A-8527-43CF-9CE9-6B2630C50B69}" presName="sibTrans" presStyleLbl="sibTrans1D1" presStyleIdx="2" presStyleCnt="4"/>
      <dgm:spPr/>
      <dgm:t>
        <a:bodyPr/>
        <a:lstStyle/>
        <a:p>
          <a:endParaRPr lang="ru-RU"/>
        </a:p>
      </dgm:t>
    </dgm:pt>
    <dgm:pt modelId="{D76531A3-AE72-4647-A8A6-2BD8C38A8C1A}" type="pres">
      <dgm:prSet presAssocID="{7621350A-8527-43CF-9CE9-6B2630C50B69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794D9C2F-7C45-4F5E-ADF5-D2C5DADAE9F0}" type="pres">
      <dgm:prSet presAssocID="{7FCDED77-5314-49DF-97ED-0D01C20618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A6B70-1AA5-4996-9A34-86A4B5E6A160}" type="pres">
      <dgm:prSet presAssocID="{B85B16B7-7570-4652-A043-D659DA726B7B}" presName="sibTrans" presStyleLbl="sibTrans1D1" presStyleIdx="3" presStyleCnt="4"/>
      <dgm:spPr/>
      <dgm:t>
        <a:bodyPr/>
        <a:lstStyle/>
        <a:p>
          <a:endParaRPr lang="ru-RU"/>
        </a:p>
      </dgm:t>
    </dgm:pt>
    <dgm:pt modelId="{3852A056-CA23-439D-A23C-7BCA2BBAE54D}" type="pres">
      <dgm:prSet presAssocID="{B85B16B7-7570-4652-A043-D659DA726B7B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0964ACA6-B7F7-4450-8DA8-8AEB277A1823}" type="pres">
      <dgm:prSet presAssocID="{0DEEC595-C644-4B5E-BACF-F3E2A312BDDE}" presName="node" presStyleLbl="node1" presStyleIdx="4" presStyleCnt="5" custScaleX="223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B6ADB-69F0-4F7C-BDB0-30CA8EA800BA}" srcId="{5246867E-C7D2-45D8-ABA8-EE7661647DC5}" destId="{02C7B52F-225F-4FD6-8B05-42D83FC964B7}" srcOrd="0" destOrd="0" parTransId="{B6405641-7E64-4B63-904A-96D265CA446D}" sibTransId="{713992E0-6065-4C70-A167-0FAAF28FA862}"/>
    <dgm:cxn modelId="{D1C44A8C-BFEE-4B5A-92F4-B35848AB6A0F}" type="presOf" srcId="{B85B16B7-7570-4652-A043-D659DA726B7B}" destId="{3852A056-CA23-439D-A23C-7BCA2BBAE54D}" srcOrd="1" destOrd="0" presId="urn:microsoft.com/office/officeart/2005/8/layout/bProcess3"/>
    <dgm:cxn modelId="{D6C9D166-E9BD-47CE-969E-DDA04658F2BE}" type="presOf" srcId="{0DEEC595-C644-4B5E-BACF-F3E2A312BDDE}" destId="{0964ACA6-B7F7-4450-8DA8-8AEB277A1823}" srcOrd="0" destOrd="0" presId="urn:microsoft.com/office/officeart/2005/8/layout/bProcess3"/>
    <dgm:cxn modelId="{03498475-4BF2-441F-B682-F0590C9E8B84}" type="presOf" srcId="{7621350A-8527-43CF-9CE9-6B2630C50B69}" destId="{D76531A3-AE72-4647-A8A6-2BD8C38A8C1A}" srcOrd="1" destOrd="0" presId="urn:microsoft.com/office/officeart/2005/8/layout/bProcess3"/>
    <dgm:cxn modelId="{8E1A8501-D895-4C8D-BAC5-77D33D43E516}" type="presOf" srcId="{5A353A24-FC37-4F3D-9809-4FA123AE8E28}" destId="{2727B4B0-9D0A-45CB-AFAE-238D67799099}" srcOrd="1" destOrd="0" presId="urn:microsoft.com/office/officeart/2005/8/layout/bProcess3"/>
    <dgm:cxn modelId="{A217C0FD-48DA-4B87-8F33-26A743F6A29D}" srcId="{5246867E-C7D2-45D8-ABA8-EE7661647DC5}" destId="{8918874E-6AD3-438C-9B60-1A3990B85A99}" srcOrd="2" destOrd="0" parTransId="{BE55C286-472F-4A35-A3B9-7687D4D00424}" sibTransId="{7621350A-8527-43CF-9CE9-6B2630C50B69}"/>
    <dgm:cxn modelId="{458AB3FE-248C-4126-906F-1A4BA1690363}" type="presOf" srcId="{02C7B52F-225F-4FD6-8B05-42D83FC964B7}" destId="{002C5D6F-D299-49B2-AE30-C5CC090FE018}" srcOrd="0" destOrd="0" presId="urn:microsoft.com/office/officeart/2005/8/layout/bProcess3"/>
    <dgm:cxn modelId="{62540DD0-03F2-45D3-A60A-8A4852A514D4}" type="presOf" srcId="{7621350A-8527-43CF-9CE9-6B2630C50B69}" destId="{CAE3C1D7-9E97-4785-9AC7-40B08DF7FC86}" srcOrd="0" destOrd="0" presId="urn:microsoft.com/office/officeart/2005/8/layout/bProcess3"/>
    <dgm:cxn modelId="{F696A090-2C85-419D-895A-2BE2029A4B78}" type="presOf" srcId="{713992E0-6065-4C70-A167-0FAAF28FA862}" destId="{A50F9378-6766-4E1E-B7FE-8D7229F94572}" srcOrd="1" destOrd="0" presId="urn:microsoft.com/office/officeart/2005/8/layout/bProcess3"/>
    <dgm:cxn modelId="{1A718DAE-F3E7-4C5B-9A76-477ECCA7F5C5}" type="presOf" srcId="{5246867E-C7D2-45D8-ABA8-EE7661647DC5}" destId="{BB6E030F-8ABF-4884-9D61-85948BD87406}" srcOrd="0" destOrd="0" presId="urn:microsoft.com/office/officeart/2005/8/layout/bProcess3"/>
    <dgm:cxn modelId="{D57DD565-DCF0-4110-80C6-8452FD2D43A4}" type="presOf" srcId="{B85B16B7-7570-4652-A043-D659DA726B7B}" destId="{41BA6B70-1AA5-4996-9A34-86A4B5E6A160}" srcOrd="0" destOrd="0" presId="urn:microsoft.com/office/officeart/2005/8/layout/bProcess3"/>
    <dgm:cxn modelId="{99C7E6D7-B233-4426-868A-4BA673705EAD}" type="presOf" srcId="{713992E0-6065-4C70-A167-0FAAF28FA862}" destId="{AA46EBEA-D12E-42B0-98BF-330020C42641}" srcOrd="0" destOrd="0" presId="urn:microsoft.com/office/officeart/2005/8/layout/bProcess3"/>
    <dgm:cxn modelId="{14C2E303-8411-49B0-BD5B-433356C4DD59}" type="presOf" srcId="{7FCDED77-5314-49DF-97ED-0D01C206185C}" destId="{794D9C2F-7C45-4F5E-ADF5-D2C5DADAE9F0}" srcOrd="0" destOrd="0" presId="urn:microsoft.com/office/officeart/2005/8/layout/bProcess3"/>
    <dgm:cxn modelId="{153BAAC9-7376-482B-9B3F-3D7B64CFDB86}" srcId="{5246867E-C7D2-45D8-ABA8-EE7661647DC5}" destId="{7FCDED77-5314-49DF-97ED-0D01C206185C}" srcOrd="3" destOrd="0" parTransId="{D55D53E8-61F9-4E9C-9C71-46539BC371DD}" sibTransId="{B85B16B7-7570-4652-A043-D659DA726B7B}"/>
    <dgm:cxn modelId="{0EC07C92-2B65-4AF8-B4E7-C15F6CDCEC6F}" srcId="{5246867E-C7D2-45D8-ABA8-EE7661647DC5}" destId="{AEF05FF8-ECA5-497F-BA70-9BF5D7CA2B9C}" srcOrd="1" destOrd="0" parTransId="{AD0DA5A6-90F1-4578-91A8-F7A4A8A5CF68}" sibTransId="{5A353A24-FC37-4F3D-9809-4FA123AE8E28}"/>
    <dgm:cxn modelId="{6A1169D5-FBB3-4A3B-8BE9-A557E704C96A}" srcId="{5246867E-C7D2-45D8-ABA8-EE7661647DC5}" destId="{0DEEC595-C644-4B5E-BACF-F3E2A312BDDE}" srcOrd="4" destOrd="0" parTransId="{F037BB25-0B5D-40B4-B948-AD3D13FB1941}" sibTransId="{7CBC2FFE-933E-4304-AFF3-11B6B3B498DA}"/>
    <dgm:cxn modelId="{A21BBD69-BF42-43EF-BE0A-548E346158E6}" type="presOf" srcId="{8918874E-6AD3-438C-9B60-1A3990B85A99}" destId="{8C75FACF-159C-4E75-B6D1-82E91CF7C2AB}" srcOrd="0" destOrd="0" presId="urn:microsoft.com/office/officeart/2005/8/layout/bProcess3"/>
    <dgm:cxn modelId="{2C7BB65E-9A17-4F3B-8D2F-91A2BB54303C}" type="presOf" srcId="{AEF05FF8-ECA5-497F-BA70-9BF5D7CA2B9C}" destId="{2450A134-8D44-46EB-B2B1-B5A0C20062D3}" srcOrd="0" destOrd="0" presId="urn:microsoft.com/office/officeart/2005/8/layout/bProcess3"/>
    <dgm:cxn modelId="{645E5122-270F-4A1A-A46E-730EE8CFB96A}" type="presOf" srcId="{5A353A24-FC37-4F3D-9809-4FA123AE8E28}" destId="{CA3533AB-0343-4A79-BB94-84ECA4ABD4F2}" srcOrd="0" destOrd="0" presId="urn:microsoft.com/office/officeart/2005/8/layout/bProcess3"/>
    <dgm:cxn modelId="{BC5714C4-C04C-4804-A506-8E4D679C7C78}" type="presParOf" srcId="{BB6E030F-8ABF-4884-9D61-85948BD87406}" destId="{002C5D6F-D299-49B2-AE30-C5CC090FE018}" srcOrd="0" destOrd="0" presId="urn:microsoft.com/office/officeart/2005/8/layout/bProcess3"/>
    <dgm:cxn modelId="{1C501163-CDF8-406A-BC86-A334C9D3E9B1}" type="presParOf" srcId="{BB6E030F-8ABF-4884-9D61-85948BD87406}" destId="{AA46EBEA-D12E-42B0-98BF-330020C42641}" srcOrd="1" destOrd="0" presId="urn:microsoft.com/office/officeart/2005/8/layout/bProcess3"/>
    <dgm:cxn modelId="{F6EE2DE2-D700-40B4-8037-9DF81559DD57}" type="presParOf" srcId="{AA46EBEA-D12E-42B0-98BF-330020C42641}" destId="{A50F9378-6766-4E1E-B7FE-8D7229F94572}" srcOrd="0" destOrd="0" presId="urn:microsoft.com/office/officeart/2005/8/layout/bProcess3"/>
    <dgm:cxn modelId="{C52BBCCA-4181-45FE-A7AE-3091864899F1}" type="presParOf" srcId="{BB6E030F-8ABF-4884-9D61-85948BD87406}" destId="{2450A134-8D44-46EB-B2B1-B5A0C20062D3}" srcOrd="2" destOrd="0" presId="urn:microsoft.com/office/officeart/2005/8/layout/bProcess3"/>
    <dgm:cxn modelId="{D8615A9F-69CF-49C8-886B-2F74A7FDD84E}" type="presParOf" srcId="{BB6E030F-8ABF-4884-9D61-85948BD87406}" destId="{CA3533AB-0343-4A79-BB94-84ECA4ABD4F2}" srcOrd="3" destOrd="0" presId="urn:microsoft.com/office/officeart/2005/8/layout/bProcess3"/>
    <dgm:cxn modelId="{C7F14246-99AA-450A-8C97-63D7D7B093F9}" type="presParOf" srcId="{CA3533AB-0343-4A79-BB94-84ECA4ABD4F2}" destId="{2727B4B0-9D0A-45CB-AFAE-238D67799099}" srcOrd="0" destOrd="0" presId="urn:microsoft.com/office/officeart/2005/8/layout/bProcess3"/>
    <dgm:cxn modelId="{CD5F698B-7A1D-467C-A929-479F498AF2F4}" type="presParOf" srcId="{BB6E030F-8ABF-4884-9D61-85948BD87406}" destId="{8C75FACF-159C-4E75-B6D1-82E91CF7C2AB}" srcOrd="4" destOrd="0" presId="urn:microsoft.com/office/officeart/2005/8/layout/bProcess3"/>
    <dgm:cxn modelId="{37732ECF-2370-4EF4-8D20-E75DFF5F5D40}" type="presParOf" srcId="{BB6E030F-8ABF-4884-9D61-85948BD87406}" destId="{CAE3C1D7-9E97-4785-9AC7-40B08DF7FC86}" srcOrd="5" destOrd="0" presId="urn:microsoft.com/office/officeart/2005/8/layout/bProcess3"/>
    <dgm:cxn modelId="{6C7C6E72-F32A-452B-A31A-9B0F5858787C}" type="presParOf" srcId="{CAE3C1D7-9E97-4785-9AC7-40B08DF7FC86}" destId="{D76531A3-AE72-4647-A8A6-2BD8C38A8C1A}" srcOrd="0" destOrd="0" presId="urn:microsoft.com/office/officeart/2005/8/layout/bProcess3"/>
    <dgm:cxn modelId="{E73482E0-A4B7-4AA0-8B80-6D7ED515BA8F}" type="presParOf" srcId="{BB6E030F-8ABF-4884-9D61-85948BD87406}" destId="{794D9C2F-7C45-4F5E-ADF5-D2C5DADAE9F0}" srcOrd="6" destOrd="0" presId="urn:microsoft.com/office/officeart/2005/8/layout/bProcess3"/>
    <dgm:cxn modelId="{96C4CC29-51EB-414D-BD0C-CA2D463ABED0}" type="presParOf" srcId="{BB6E030F-8ABF-4884-9D61-85948BD87406}" destId="{41BA6B70-1AA5-4996-9A34-86A4B5E6A160}" srcOrd="7" destOrd="0" presId="urn:microsoft.com/office/officeart/2005/8/layout/bProcess3"/>
    <dgm:cxn modelId="{82F784AC-FE53-4C3B-B560-AC3325D1A590}" type="presParOf" srcId="{41BA6B70-1AA5-4996-9A34-86A4B5E6A160}" destId="{3852A056-CA23-439D-A23C-7BCA2BBAE54D}" srcOrd="0" destOrd="0" presId="urn:microsoft.com/office/officeart/2005/8/layout/bProcess3"/>
    <dgm:cxn modelId="{BA26CFB7-83FB-4CBA-B2DA-1C1C1103C420}" type="presParOf" srcId="{BB6E030F-8ABF-4884-9D61-85948BD87406}" destId="{0964ACA6-B7F7-4450-8DA8-8AEB277A182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AAA8B-3390-4DE5-AEA9-6D079A8E3C9C}" type="doc">
      <dgm:prSet loTypeId="urn:microsoft.com/office/officeart/2005/8/layout/arrow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2C0DE3E-1DC1-47BD-8621-D0F76DAD29D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B050"/>
              </a:solidFill>
            </a:rPr>
            <a:t>Эффективность взыскания</a:t>
          </a:r>
        </a:p>
        <a:p>
          <a:r>
            <a:rPr lang="ru-RU" sz="2000" b="1" dirty="0" smtClean="0">
              <a:solidFill>
                <a:srgbClr val="00B050"/>
              </a:solidFill>
            </a:rPr>
            <a:t>Снижение издержек на судебные споры</a:t>
          </a:r>
          <a:endParaRPr lang="ru-RU" sz="2000" dirty="0">
            <a:solidFill>
              <a:srgbClr val="00B050"/>
            </a:solidFill>
          </a:endParaRPr>
        </a:p>
      </dgm:t>
    </dgm:pt>
    <dgm:pt modelId="{55E0A7F7-FF93-4CA0-86A1-536D79A656D4}" type="parTrans" cxnId="{697C6BCE-5E95-42CC-B6EB-BF3B039D2400}">
      <dgm:prSet/>
      <dgm:spPr/>
      <dgm:t>
        <a:bodyPr/>
        <a:lstStyle/>
        <a:p>
          <a:endParaRPr lang="ru-RU"/>
        </a:p>
      </dgm:t>
    </dgm:pt>
    <dgm:pt modelId="{B1CD5156-3D64-4C49-A608-84ED7C693ACF}" type="sibTrans" cxnId="{697C6BCE-5E95-42CC-B6EB-BF3B039D2400}">
      <dgm:prSet/>
      <dgm:spPr/>
      <dgm:t>
        <a:bodyPr/>
        <a:lstStyle/>
        <a:p>
          <a:endParaRPr lang="ru-RU"/>
        </a:p>
      </dgm:t>
    </dgm:pt>
    <dgm:pt modelId="{7F39FD21-B031-4F2F-A1E8-30672375E65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</a:rPr>
            <a:t>Лояльность клиентов </a:t>
          </a:r>
        </a:p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</a:rPr>
            <a:t> Урегулирование претензий в рабочем порядке</a:t>
          </a:r>
        </a:p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</a:rPr>
            <a:t>Снижение общественного резонанса</a:t>
          </a:r>
          <a:endParaRPr lang="ru-RU" sz="1600" dirty="0">
            <a:solidFill>
              <a:schemeClr val="accent6">
                <a:lumMod val="75000"/>
              </a:schemeClr>
            </a:solidFill>
          </a:endParaRPr>
        </a:p>
      </dgm:t>
    </dgm:pt>
    <dgm:pt modelId="{85B01190-B511-484C-912D-BDD523819BD3}" type="parTrans" cxnId="{9205857C-BCD3-4BF1-A403-5E580D815174}">
      <dgm:prSet/>
      <dgm:spPr/>
      <dgm:t>
        <a:bodyPr/>
        <a:lstStyle/>
        <a:p>
          <a:endParaRPr lang="ru-RU"/>
        </a:p>
      </dgm:t>
    </dgm:pt>
    <dgm:pt modelId="{4CCE507C-D281-478C-92AD-B29EE629B16B}" type="sibTrans" cxnId="{9205857C-BCD3-4BF1-A403-5E580D815174}">
      <dgm:prSet/>
      <dgm:spPr/>
      <dgm:t>
        <a:bodyPr/>
        <a:lstStyle/>
        <a:p>
          <a:endParaRPr lang="ru-RU"/>
        </a:p>
      </dgm:t>
    </dgm:pt>
    <dgm:pt modelId="{2090935A-4B5A-4297-9393-C09473D3241D}" type="pres">
      <dgm:prSet presAssocID="{F71AAA8B-3390-4DE5-AEA9-6D079A8E3C9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0BD645-D646-4B1A-9945-FD0DA55CC095}" type="pres">
      <dgm:prSet presAssocID="{F71AAA8B-3390-4DE5-AEA9-6D079A8E3C9C}" presName="divider" presStyleLbl="fgShp" presStyleIdx="0" presStyleCnt="1"/>
      <dgm:spPr/>
    </dgm:pt>
    <dgm:pt modelId="{242C567F-A08D-4E40-B11A-D115A9F9201D}" type="pres">
      <dgm:prSet presAssocID="{02C0DE3E-1DC1-47BD-8621-D0F76DAD29DB}" presName="downArrow" presStyleLbl="node1" presStyleIdx="0" presStyleCnt="2"/>
      <dgm:spPr>
        <a:solidFill>
          <a:srgbClr val="00B050"/>
        </a:solidFill>
      </dgm:spPr>
    </dgm:pt>
    <dgm:pt modelId="{F3D9379C-A96B-4C6F-8C1C-F997729048E7}" type="pres">
      <dgm:prSet presAssocID="{02C0DE3E-1DC1-47BD-8621-D0F76DAD29D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2EF13-F248-4345-ABAA-1D8FBFAC23E6}" type="pres">
      <dgm:prSet presAssocID="{7F39FD21-B031-4F2F-A1E8-30672375E655}" presName="upArrow" presStyleLbl="node1" presStyleIdx="1" presStyleCnt="2"/>
      <dgm:spPr/>
    </dgm:pt>
    <dgm:pt modelId="{8F7D7CD2-1B3C-42E2-A840-5EB9B441A7A7}" type="pres">
      <dgm:prSet presAssocID="{7F39FD21-B031-4F2F-A1E8-30672375E65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5857C-BCD3-4BF1-A403-5E580D815174}" srcId="{F71AAA8B-3390-4DE5-AEA9-6D079A8E3C9C}" destId="{7F39FD21-B031-4F2F-A1E8-30672375E655}" srcOrd="1" destOrd="0" parTransId="{85B01190-B511-484C-912D-BDD523819BD3}" sibTransId="{4CCE507C-D281-478C-92AD-B29EE629B16B}"/>
    <dgm:cxn modelId="{697C6BCE-5E95-42CC-B6EB-BF3B039D2400}" srcId="{F71AAA8B-3390-4DE5-AEA9-6D079A8E3C9C}" destId="{02C0DE3E-1DC1-47BD-8621-D0F76DAD29DB}" srcOrd="0" destOrd="0" parTransId="{55E0A7F7-FF93-4CA0-86A1-536D79A656D4}" sibTransId="{B1CD5156-3D64-4C49-A608-84ED7C693ACF}"/>
    <dgm:cxn modelId="{0BCC1BB5-516F-413F-840D-4AD931BE8092}" type="presOf" srcId="{02C0DE3E-1DC1-47BD-8621-D0F76DAD29DB}" destId="{F3D9379C-A96B-4C6F-8C1C-F997729048E7}" srcOrd="0" destOrd="0" presId="urn:microsoft.com/office/officeart/2005/8/layout/arrow3"/>
    <dgm:cxn modelId="{B45EBE78-D842-49BA-BECA-2FD4311FD6DF}" type="presOf" srcId="{7F39FD21-B031-4F2F-A1E8-30672375E655}" destId="{8F7D7CD2-1B3C-42E2-A840-5EB9B441A7A7}" srcOrd="0" destOrd="0" presId="urn:microsoft.com/office/officeart/2005/8/layout/arrow3"/>
    <dgm:cxn modelId="{CEEDB72A-1844-4B7A-9286-AA6B61F053EF}" type="presOf" srcId="{F71AAA8B-3390-4DE5-AEA9-6D079A8E3C9C}" destId="{2090935A-4B5A-4297-9393-C09473D3241D}" srcOrd="0" destOrd="0" presId="urn:microsoft.com/office/officeart/2005/8/layout/arrow3"/>
    <dgm:cxn modelId="{6D9C0F6E-2FE9-4EFA-8D02-89E9FD94C9A0}" type="presParOf" srcId="{2090935A-4B5A-4297-9393-C09473D3241D}" destId="{150BD645-D646-4B1A-9945-FD0DA55CC095}" srcOrd="0" destOrd="0" presId="urn:microsoft.com/office/officeart/2005/8/layout/arrow3"/>
    <dgm:cxn modelId="{93182B88-D156-4B57-AC8B-55DB84F1B722}" type="presParOf" srcId="{2090935A-4B5A-4297-9393-C09473D3241D}" destId="{242C567F-A08D-4E40-B11A-D115A9F9201D}" srcOrd="1" destOrd="0" presId="urn:microsoft.com/office/officeart/2005/8/layout/arrow3"/>
    <dgm:cxn modelId="{9F16DEDE-CFD4-42BC-9B04-2641A2B5F9A6}" type="presParOf" srcId="{2090935A-4B5A-4297-9393-C09473D3241D}" destId="{F3D9379C-A96B-4C6F-8C1C-F997729048E7}" srcOrd="2" destOrd="0" presId="urn:microsoft.com/office/officeart/2005/8/layout/arrow3"/>
    <dgm:cxn modelId="{67CB72AC-C1CD-413A-98F8-FA95939B83AC}" type="presParOf" srcId="{2090935A-4B5A-4297-9393-C09473D3241D}" destId="{2492EF13-F248-4345-ABAA-1D8FBFAC23E6}" srcOrd="3" destOrd="0" presId="urn:microsoft.com/office/officeart/2005/8/layout/arrow3"/>
    <dgm:cxn modelId="{E07C6CE0-7A6C-4EB3-AEA4-4C20F3FE98A9}" type="presParOf" srcId="{2090935A-4B5A-4297-9393-C09473D3241D}" destId="{8F7D7CD2-1B3C-42E2-A840-5EB9B441A7A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CB0252-16E4-400F-8E9F-C5CA53CE2B22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B1D436-D378-4893-9B09-335BE31CC985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Служба урегулирования претензий НСВ</a:t>
          </a:r>
          <a:endParaRPr lang="ru-RU" sz="13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8A3E590-3491-401C-8185-24BB9362C28C}" type="parTrans" cxnId="{F28A849B-7655-4F65-80EB-6B91E6B46AA5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DC4B778-7031-4532-B0C4-6D962E9EF82F}" type="sibTrans" cxnId="{F28A849B-7655-4F65-80EB-6B91E6B46AA5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00AA721-013E-4910-ADF2-31A6A8C0708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ТЕЛЕФОН/ФАКС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800835-6BCC-4834-8930-15DD781031C3}" type="parTrans" cxnId="{1C28A790-BCB8-464E-AB4D-B3DD05EE5C4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BFC2753-ECE6-4EDF-A9F2-4C4DE36E3779}" type="sibTrans" cxnId="{1C28A790-BCB8-464E-AB4D-B3DD05EE5C40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F7747C8-CC57-47B4-A8FE-89F6C1C9AEC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САЙТ/ </a:t>
          </a:r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FACEBOOK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4099ECB-B4B7-4A6F-A426-E9036269D891}" type="parTrans" cxnId="{B235A575-39A9-4CF2-9D7B-C639EFCAEF72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AC595B5-3B24-470E-9B13-A1619902E25F}" type="sibTrans" cxnId="{B235A575-39A9-4CF2-9D7B-C639EFCAEF72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E5571D7-456B-4EE5-8237-0B80B566A4BE}">
      <dgm:prSet phldrT="[Текст]" custT="1"/>
      <dgm:spPr/>
      <dgm:t>
        <a:bodyPr/>
        <a:lstStyle/>
        <a:p>
          <a:r>
            <a: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E-MAIL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884E508-6610-4866-96B7-89145946DD36}" type="parTrans" cxnId="{665CF905-0D61-4D87-89AA-76553000525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F9120A6-7BEE-4A9B-A6AE-0347E896C378}" type="sibTrans" cxnId="{665CF905-0D61-4D87-89AA-765530005256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890BF2E-68F8-46C3-9ECA-E6DBF8AC1E1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ПОЧТА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A8C5306-752F-445C-8F02-B1CDD4E2DC6E}" type="parTrans" cxnId="{1B922228-F5C4-4138-A8A6-E3FBF1DB108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1D7F7AC-30CE-4CA8-A7E5-7ED58C061400}" type="sibTrans" cxnId="{1B922228-F5C4-4138-A8A6-E3FBF1DB1084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7E91137-96CA-4E7B-B790-F21935875F0D}">
      <dgm:prSet phldrT="[Текст]" custT="1"/>
      <dgm:spPr/>
      <dgm:t>
        <a:bodyPr/>
        <a:lstStyle/>
        <a:p>
          <a:r>
            <a:rPr lang="ru-RU" sz="1200" b="1" smtClean="0">
              <a:solidFill>
                <a:schemeClr val="tx1">
                  <a:lumMod val="95000"/>
                  <a:lumOff val="5000"/>
                </a:schemeClr>
              </a:solidFill>
            </a:rPr>
            <a:t>ЛИЧНАЯ ПЕРЕДАЧА</a:t>
          </a:r>
          <a:endParaRPr lang="ru-RU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2F0CC50-5C44-4F4B-873A-7EDF29D315C2}" type="parTrans" cxnId="{C5A903A0-816B-4CDB-A8F4-70E7AB424DC8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816F180-31A0-4210-AEEA-8AA63308C79B}" type="sibTrans" cxnId="{C5A903A0-816B-4CDB-A8F4-70E7AB424DC8}">
      <dgm:prSet/>
      <dgm:spPr/>
      <dgm:t>
        <a:bodyPr/>
        <a:lstStyle/>
        <a:p>
          <a:endParaRPr lang="ru-RU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2448BFB-C28F-4B24-BC60-2456BDBDDCBD}" type="pres">
      <dgm:prSet presAssocID="{EACB0252-16E4-400F-8E9F-C5CA53CE2B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92479-95AA-49AD-835C-8A49C28E7463}" type="pres">
      <dgm:prSet presAssocID="{CEB1D436-D378-4893-9B09-335BE31CC985}" presName="centerShape" presStyleLbl="node0" presStyleIdx="0" presStyleCnt="1" custScaleX="155519" custScaleY="144959"/>
      <dgm:spPr/>
      <dgm:t>
        <a:bodyPr/>
        <a:lstStyle/>
        <a:p>
          <a:endParaRPr lang="ru-RU"/>
        </a:p>
      </dgm:t>
    </dgm:pt>
    <dgm:pt modelId="{80BA582A-93A6-4D39-8F74-729BFF502DB6}" type="pres">
      <dgm:prSet presAssocID="{12800835-6BCC-4834-8930-15DD781031C3}" presName="parTrans" presStyleLbl="sibTrans2D1" presStyleIdx="0" presStyleCnt="5" custAng="10800000" custFlipHor="1" custScaleX="146094"/>
      <dgm:spPr/>
      <dgm:t>
        <a:bodyPr/>
        <a:lstStyle/>
        <a:p>
          <a:endParaRPr lang="ru-RU"/>
        </a:p>
      </dgm:t>
    </dgm:pt>
    <dgm:pt modelId="{734D6794-EC00-40A2-AB4E-6ECB538AF979}" type="pres">
      <dgm:prSet presAssocID="{12800835-6BCC-4834-8930-15DD781031C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E964B70-095A-49E5-BADF-02EF7315B525}" type="pres">
      <dgm:prSet presAssocID="{100AA721-013E-4910-ADF2-31A6A8C0708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A7EB5-C48B-4F54-9389-14F93E6452E2}" type="pres">
      <dgm:prSet presAssocID="{C4099ECB-B4B7-4A6F-A426-E9036269D891}" presName="parTrans" presStyleLbl="sibTrans2D1" presStyleIdx="1" presStyleCnt="5" custAng="2536582" custFlipHor="1" custScaleX="172181"/>
      <dgm:spPr/>
      <dgm:t>
        <a:bodyPr/>
        <a:lstStyle/>
        <a:p>
          <a:endParaRPr lang="ru-RU"/>
        </a:p>
      </dgm:t>
    </dgm:pt>
    <dgm:pt modelId="{19835A69-2A5E-4DA5-9692-9E9B39658C94}" type="pres">
      <dgm:prSet presAssocID="{C4099ECB-B4B7-4A6F-A426-E9036269D89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140659E-4E12-4BE2-A78A-619AC078C85A}" type="pres">
      <dgm:prSet presAssocID="{AF7747C8-CC57-47B4-A8FE-89F6C1C9AE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501EF-02F5-4E9F-B52F-243242C66FFE}" type="pres">
      <dgm:prSet presAssocID="{A2F0CC50-5C44-4F4B-873A-7EDF29D315C2}" presName="parTrans" presStyleLbl="sibTrans2D1" presStyleIdx="2" presStyleCnt="5" custAng="15248348" custFlipHor="1" custScaleX="172181"/>
      <dgm:spPr/>
      <dgm:t>
        <a:bodyPr/>
        <a:lstStyle/>
        <a:p>
          <a:endParaRPr lang="ru-RU"/>
        </a:p>
      </dgm:t>
    </dgm:pt>
    <dgm:pt modelId="{B3916BDD-5086-4761-BE7F-F38A48CCAB23}" type="pres">
      <dgm:prSet presAssocID="{A2F0CC50-5C44-4F4B-873A-7EDF29D315C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891A437-9423-4D60-AA22-914F71413262}" type="pres">
      <dgm:prSet presAssocID="{A7E91137-96CA-4E7B-B790-F21935875F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29007-FB17-4754-9348-A9128AD3E897}" type="pres">
      <dgm:prSet presAssocID="{8884E508-6610-4866-96B7-89145946DD36}" presName="parTrans" presStyleLbl="sibTrans2D1" presStyleIdx="3" presStyleCnt="5" custAng="6120712" custFlipHor="1" custScaleX="146092"/>
      <dgm:spPr/>
      <dgm:t>
        <a:bodyPr/>
        <a:lstStyle/>
        <a:p>
          <a:endParaRPr lang="ru-RU"/>
        </a:p>
      </dgm:t>
    </dgm:pt>
    <dgm:pt modelId="{95A9D42A-9933-4282-9006-27507F0A02B4}" type="pres">
      <dgm:prSet presAssocID="{8884E508-6610-4866-96B7-89145946DD3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E9AB5CA-F26C-4068-8BAB-872B4FA4EFB1}" type="pres">
      <dgm:prSet presAssocID="{1E5571D7-456B-4EE5-8237-0B80B566A4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476D3-0228-4126-B128-4D4A3F819111}" type="pres">
      <dgm:prSet presAssocID="{4A8C5306-752F-445C-8F02-B1CDD4E2DC6E}" presName="parTrans" presStyleLbl="sibTrans2D1" presStyleIdx="4" presStyleCnt="5" custAng="18653669" custFlipHor="1" custScaleX="172180"/>
      <dgm:spPr/>
      <dgm:t>
        <a:bodyPr/>
        <a:lstStyle/>
        <a:p>
          <a:endParaRPr lang="ru-RU"/>
        </a:p>
      </dgm:t>
    </dgm:pt>
    <dgm:pt modelId="{B171BEA9-D4B1-4FBA-BD7A-B3FB5F4E9349}" type="pres">
      <dgm:prSet presAssocID="{4A8C5306-752F-445C-8F02-B1CDD4E2DC6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75EA568-96B4-445A-B1E2-D29EF32C1E88}" type="pres">
      <dgm:prSet presAssocID="{9890BF2E-68F8-46C3-9ECA-E6DBF8AC1E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8A849B-7655-4F65-80EB-6B91E6B46AA5}" srcId="{EACB0252-16E4-400F-8E9F-C5CA53CE2B22}" destId="{CEB1D436-D378-4893-9B09-335BE31CC985}" srcOrd="0" destOrd="0" parTransId="{B8A3E590-3491-401C-8185-24BB9362C28C}" sibTransId="{7DC4B778-7031-4532-B0C4-6D962E9EF82F}"/>
    <dgm:cxn modelId="{F89DB410-48A1-43DE-9896-CCEADD699E6D}" type="presOf" srcId="{A7E91137-96CA-4E7B-B790-F21935875F0D}" destId="{F891A437-9423-4D60-AA22-914F71413262}" srcOrd="0" destOrd="0" presId="urn:microsoft.com/office/officeart/2005/8/layout/radial5"/>
    <dgm:cxn modelId="{D9AAA18E-E01B-4263-92A8-1882CBCD4E6A}" type="presOf" srcId="{A2F0CC50-5C44-4F4B-873A-7EDF29D315C2}" destId="{B3916BDD-5086-4761-BE7F-F38A48CCAB23}" srcOrd="1" destOrd="0" presId="urn:microsoft.com/office/officeart/2005/8/layout/radial5"/>
    <dgm:cxn modelId="{665CF905-0D61-4D87-89AA-765530005256}" srcId="{CEB1D436-D378-4893-9B09-335BE31CC985}" destId="{1E5571D7-456B-4EE5-8237-0B80B566A4BE}" srcOrd="3" destOrd="0" parTransId="{8884E508-6610-4866-96B7-89145946DD36}" sibTransId="{BF9120A6-7BEE-4A9B-A6AE-0347E896C378}"/>
    <dgm:cxn modelId="{AFB9F66C-C414-4D0F-8779-7697F0B18D98}" type="presOf" srcId="{12800835-6BCC-4834-8930-15DD781031C3}" destId="{80BA582A-93A6-4D39-8F74-729BFF502DB6}" srcOrd="0" destOrd="0" presId="urn:microsoft.com/office/officeart/2005/8/layout/radial5"/>
    <dgm:cxn modelId="{9D48F0C4-7A33-44CA-B23E-A7674CBC63BB}" type="presOf" srcId="{C4099ECB-B4B7-4A6F-A426-E9036269D891}" destId="{19835A69-2A5E-4DA5-9692-9E9B39658C94}" srcOrd="1" destOrd="0" presId="urn:microsoft.com/office/officeart/2005/8/layout/radial5"/>
    <dgm:cxn modelId="{69384C05-0CDF-420C-BF36-20AEEE796285}" type="presOf" srcId="{100AA721-013E-4910-ADF2-31A6A8C07080}" destId="{DE964B70-095A-49E5-BADF-02EF7315B525}" srcOrd="0" destOrd="0" presId="urn:microsoft.com/office/officeart/2005/8/layout/radial5"/>
    <dgm:cxn modelId="{27B2F531-EDEB-4A08-886A-DA776365D3DA}" type="presOf" srcId="{4A8C5306-752F-445C-8F02-B1CDD4E2DC6E}" destId="{B69476D3-0228-4126-B128-4D4A3F819111}" srcOrd="0" destOrd="0" presId="urn:microsoft.com/office/officeart/2005/8/layout/radial5"/>
    <dgm:cxn modelId="{95B2AFDC-8BD1-4E79-87E8-1C1D64584BC4}" type="presOf" srcId="{9890BF2E-68F8-46C3-9ECA-E6DBF8AC1E10}" destId="{375EA568-96B4-445A-B1E2-D29EF32C1E88}" srcOrd="0" destOrd="0" presId="urn:microsoft.com/office/officeart/2005/8/layout/radial5"/>
    <dgm:cxn modelId="{A277650B-C070-4B4D-ABA5-70B87C804B2E}" type="presOf" srcId="{CEB1D436-D378-4893-9B09-335BE31CC985}" destId="{77F92479-95AA-49AD-835C-8A49C28E7463}" srcOrd="0" destOrd="0" presId="urn:microsoft.com/office/officeart/2005/8/layout/radial5"/>
    <dgm:cxn modelId="{A704F522-3932-48A6-8EB4-1731B4039D7C}" type="presOf" srcId="{8884E508-6610-4866-96B7-89145946DD36}" destId="{80629007-FB17-4754-9348-A9128AD3E897}" srcOrd="0" destOrd="0" presId="urn:microsoft.com/office/officeart/2005/8/layout/radial5"/>
    <dgm:cxn modelId="{CBE1EC7C-6C87-4650-AC2E-AC978851CB10}" type="presOf" srcId="{EACB0252-16E4-400F-8E9F-C5CA53CE2B22}" destId="{92448BFB-C28F-4B24-BC60-2456BDBDDCBD}" srcOrd="0" destOrd="0" presId="urn:microsoft.com/office/officeart/2005/8/layout/radial5"/>
    <dgm:cxn modelId="{F33B8630-8D5D-4C8F-8CB1-52027DA7B79E}" type="presOf" srcId="{AF7747C8-CC57-47B4-A8FE-89F6C1C9AEC5}" destId="{9140659E-4E12-4BE2-A78A-619AC078C85A}" srcOrd="0" destOrd="0" presId="urn:microsoft.com/office/officeart/2005/8/layout/radial5"/>
    <dgm:cxn modelId="{C5A903A0-816B-4CDB-A8F4-70E7AB424DC8}" srcId="{CEB1D436-D378-4893-9B09-335BE31CC985}" destId="{A7E91137-96CA-4E7B-B790-F21935875F0D}" srcOrd="2" destOrd="0" parTransId="{A2F0CC50-5C44-4F4B-873A-7EDF29D315C2}" sibTransId="{7816F180-31A0-4210-AEEA-8AA63308C79B}"/>
    <dgm:cxn modelId="{E209BC70-1B67-41AE-B176-8FAE94D40940}" type="presOf" srcId="{C4099ECB-B4B7-4A6F-A426-E9036269D891}" destId="{1B3A7EB5-C48B-4F54-9389-14F93E6452E2}" srcOrd="0" destOrd="0" presId="urn:microsoft.com/office/officeart/2005/8/layout/radial5"/>
    <dgm:cxn modelId="{1C28A790-BCB8-464E-AB4D-B3DD05EE5C40}" srcId="{CEB1D436-D378-4893-9B09-335BE31CC985}" destId="{100AA721-013E-4910-ADF2-31A6A8C07080}" srcOrd="0" destOrd="0" parTransId="{12800835-6BCC-4834-8930-15DD781031C3}" sibTransId="{5BFC2753-ECE6-4EDF-A9F2-4C4DE36E3779}"/>
    <dgm:cxn modelId="{38B863CC-2C38-4F70-8374-A65E1659DC82}" type="presOf" srcId="{12800835-6BCC-4834-8930-15DD781031C3}" destId="{734D6794-EC00-40A2-AB4E-6ECB538AF979}" srcOrd="1" destOrd="0" presId="urn:microsoft.com/office/officeart/2005/8/layout/radial5"/>
    <dgm:cxn modelId="{E70EEA39-FDA9-4358-B2F7-CD35753DF2AD}" type="presOf" srcId="{8884E508-6610-4866-96B7-89145946DD36}" destId="{95A9D42A-9933-4282-9006-27507F0A02B4}" srcOrd="1" destOrd="0" presId="urn:microsoft.com/office/officeart/2005/8/layout/radial5"/>
    <dgm:cxn modelId="{1A8AB30F-BBE0-4B87-9EDE-244F6E2FAF8B}" type="presOf" srcId="{1E5571D7-456B-4EE5-8237-0B80B566A4BE}" destId="{3E9AB5CA-F26C-4068-8BAB-872B4FA4EFB1}" srcOrd="0" destOrd="0" presId="urn:microsoft.com/office/officeart/2005/8/layout/radial5"/>
    <dgm:cxn modelId="{B6882129-6354-4155-9373-209CC7588387}" type="presOf" srcId="{4A8C5306-752F-445C-8F02-B1CDD4E2DC6E}" destId="{B171BEA9-D4B1-4FBA-BD7A-B3FB5F4E9349}" srcOrd="1" destOrd="0" presId="urn:microsoft.com/office/officeart/2005/8/layout/radial5"/>
    <dgm:cxn modelId="{B235A575-39A9-4CF2-9D7B-C639EFCAEF72}" srcId="{CEB1D436-D378-4893-9B09-335BE31CC985}" destId="{AF7747C8-CC57-47B4-A8FE-89F6C1C9AEC5}" srcOrd="1" destOrd="0" parTransId="{C4099ECB-B4B7-4A6F-A426-E9036269D891}" sibTransId="{6AC595B5-3B24-470E-9B13-A1619902E25F}"/>
    <dgm:cxn modelId="{1B922228-F5C4-4138-A8A6-E3FBF1DB1084}" srcId="{CEB1D436-D378-4893-9B09-335BE31CC985}" destId="{9890BF2E-68F8-46C3-9ECA-E6DBF8AC1E10}" srcOrd="4" destOrd="0" parTransId="{4A8C5306-752F-445C-8F02-B1CDD4E2DC6E}" sibTransId="{11D7F7AC-30CE-4CA8-A7E5-7ED58C061400}"/>
    <dgm:cxn modelId="{502C0B1F-D587-4357-AD3F-328818B80837}" type="presOf" srcId="{A2F0CC50-5C44-4F4B-873A-7EDF29D315C2}" destId="{CFD501EF-02F5-4E9F-B52F-243242C66FFE}" srcOrd="0" destOrd="0" presId="urn:microsoft.com/office/officeart/2005/8/layout/radial5"/>
    <dgm:cxn modelId="{A15AE2E8-7A5F-4720-AAC1-10E1FD84225F}" type="presParOf" srcId="{92448BFB-C28F-4B24-BC60-2456BDBDDCBD}" destId="{77F92479-95AA-49AD-835C-8A49C28E7463}" srcOrd="0" destOrd="0" presId="urn:microsoft.com/office/officeart/2005/8/layout/radial5"/>
    <dgm:cxn modelId="{644F22E2-552B-4399-8B25-1C608CC7290A}" type="presParOf" srcId="{92448BFB-C28F-4B24-BC60-2456BDBDDCBD}" destId="{80BA582A-93A6-4D39-8F74-729BFF502DB6}" srcOrd="1" destOrd="0" presId="urn:microsoft.com/office/officeart/2005/8/layout/radial5"/>
    <dgm:cxn modelId="{91E41033-38C8-4C7C-B0D4-E427AA768DBB}" type="presParOf" srcId="{80BA582A-93A6-4D39-8F74-729BFF502DB6}" destId="{734D6794-EC00-40A2-AB4E-6ECB538AF979}" srcOrd="0" destOrd="0" presId="urn:microsoft.com/office/officeart/2005/8/layout/radial5"/>
    <dgm:cxn modelId="{C17529E4-A620-4E34-9173-E447BA5F3BA7}" type="presParOf" srcId="{92448BFB-C28F-4B24-BC60-2456BDBDDCBD}" destId="{DE964B70-095A-49E5-BADF-02EF7315B525}" srcOrd="2" destOrd="0" presId="urn:microsoft.com/office/officeart/2005/8/layout/radial5"/>
    <dgm:cxn modelId="{5B2E7F28-AED0-4450-B6FF-E6D422B6B831}" type="presParOf" srcId="{92448BFB-C28F-4B24-BC60-2456BDBDDCBD}" destId="{1B3A7EB5-C48B-4F54-9389-14F93E6452E2}" srcOrd="3" destOrd="0" presId="urn:microsoft.com/office/officeart/2005/8/layout/radial5"/>
    <dgm:cxn modelId="{998A8A06-FF0E-430B-9178-A8B782F499FE}" type="presParOf" srcId="{1B3A7EB5-C48B-4F54-9389-14F93E6452E2}" destId="{19835A69-2A5E-4DA5-9692-9E9B39658C94}" srcOrd="0" destOrd="0" presId="urn:microsoft.com/office/officeart/2005/8/layout/radial5"/>
    <dgm:cxn modelId="{3971047C-F0A8-4F47-8857-A0EEA029E749}" type="presParOf" srcId="{92448BFB-C28F-4B24-BC60-2456BDBDDCBD}" destId="{9140659E-4E12-4BE2-A78A-619AC078C85A}" srcOrd="4" destOrd="0" presId="urn:microsoft.com/office/officeart/2005/8/layout/radial5"/>
    <dgm:cxn modelId="{E4272388-5C5B-4060-B0C6-C63F8DCD2457}" type="presParOf" srcId="{92448BFB-C28F-4B24-BC60-2456BDBDDCBD}" destId="{CFD501EF-02F5-4E9F-B52F-243242C66FFE}" srcOrd="5" destOrd="0" presId="urn:microsoft.com/office/officeart/2005/8/layout/radial5"/>
    <dgm:cxn modelId="{54179A34-5065-4546-8882-DDB3E84CF936}" type="presParOf" srcId="{CFD501EF-02F5-4E9F-B52F-243242C66FFE}" destId="{B3916BDD-5086-4761-BE7F-F38A48CCAB23}" srcOrd="0" destOrd="0" presId="urn:microsoft.com/office/officeart/2005/8/layout/radial5"/>
    <dgm:cxn modelId="{8DD3D9C5-ACF6-4FB2-85AA-FB4CBDC399CE}" type="presParOf" srcId="{92448BFB-C28F-4B24-BC60-2456BDBDDCBD}" destId="{F891A437-9423-4D60-AA22-914F71413262}" srcOrd="6" destOrd="0" presId="urn:microsoft.com/office/officeart/2005/8/layout/radial5"/>
    <dgm:cxn modelId="{0B851679-C400-4ACA-A3EC-AAFFDC5F5E73}" type="presParOf" srcId="{92448BFB-C28F-4B24-BC60-2456BDBDDCBD}" destId="{80629007-FB17-4754-9348-A9128AD3E897}" srcOrd="7" destOrd="0" presId="urn:microsoft.com/office/officeart/2005/8/layout/radial5"/>
    <dgm:cxn modelId="{01E365C6-1D0F-4BD8-B2E0-835AA2556EEA}" type="presParOf" srcId="{80629007-FB17-4754-9348-A9128AD3E897}" destId="{95A9D42A-9933-4282-9006-27507F0A02B4}" srcOrd="0" destOrd="0" presId="urn:microsoft.com/office/officeart/2005/8/layout/radial5"/>
    <dgm:cxn modelId="{3C605724-57FF-4B29-8856-1D2F300CBAA0}" type="presParOf" srcId="{92448BFB-C28F-4B24-BC60-2456BDBDDCBD}" destId="{3E9AB5CA-F26C-4068-8BAB-872B4FA4EFB1}" srcOrd="8" destOrd="0" presId="urn:microsoft.com/office/officeart/2005/8/layout/radial5"/>
    <dgm:cxn modelId="{EA3575EF-1830-4948-80E3-6DBB2C894118}" type="presParOf" srcId="{92448BFB-C28F-4B24-BC60-2456BDBDDCBD}" destId="{B69476D3-0228-4126-B128-4D4A3F819111}" srcOrd="9" destOrd="0" presId="urn:microsoft.com/office/officeart/2005/8/layout/radial5"/>
    <dgm:cxn modelId="{4BB62DE6-25CE-49E5-BC95-D2B1B51C1055}" type="presParOf" srcId="{B69476D3-0228-4126-B128-4D4A3F819111}" destId="{B171BEA9-D4B1-4FBA-BD7A-B3FB5F4E9349}" srcOrd="0" destOrd="0" presId="urn:microsoft.com/office/officeart/2005/8/layout/radial5"/>
    <dgm:cxn modelId="{05A45AE4-1D86-47F5-8218-79BBA6B7061F}" type="presParOf" srcId="{92448BFB-C28F-4B24-BC60-2456BDBDDCBD}" destId="{375EA568-96B4-445A-B1E2-D29EF32C1E8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37CC8-26A5-4B6C-88F1-2E1B1559EFBF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5558686-71BA-4CD8-97D9-288B8DD55C51}">
      <dgm:prSet custT="1"/>
      <dgm:spPr/>
      <dgm:t>
        <a:bodyPr/>
        <a:lstStyle/>
        <a:p>
          <a:pPr algn="just"/>
          <a:endParaRPr lang="ru-RU" sz="1400" b="1" dirty="0" smtClean="0"/>
        </a:p>
      </dgm:t>
    </dgm:pt>
    <dgm:pt modelId="{A19DD4FC-0CCE-4BA6-8C97-C80D8BCCC27A}" type="sibTrans" cxnId="{544C7148-BAEB-40AC-BBC2-6A5BF0C8D58B}">
      <dgm:prSet/>
      <dgm:spPr/>
      <dgm:t>
        <a:bodyPr/>
        <a:lstStyle/>
        <a:p>
          <a:pPr algn="just"/>
          <a:endParaRPr lang="ru-RU" b="1"/>
        </a:p>
      </dgm:t>
    </dgm:pt>
    <dgm:pt modelId="{761D7D6E-EEB3-42DB-8807-4C1BCF92CB16}" type="parTrans" cxnId="{544C7148-BAEB-40AC-BBC2-6A5BF0C8D58B}">
      <dgm:prSet/>
      <dgm:spPr/>
      <dgm:t>
        <a:bodyPr/>
        <a:lstStyle/>
        <a:p>
          <a:pPr algn="just"/>
          <a:endParaRPr lang="ru-RU" b="1"/>
        </a:p>
      </dgm:t>
    </dgm:pt>
    <dgm:pt modelId="{1D5FA637-1F3B-43A7-B879-8F69D287D4B1}">
      <dgm:prSet custT="1"/>
      <dgm:spPr/>
      <dgm:t>
        <a:bodyPr/>
        <a:lstStyle/>
        <a:p>
          <a:pPr algn="just"/>
          <a:endParaRPr lang="ru-RU" sz="1400" b="1" dirty="0" smtClean="0"/>
        </a:p>
      </dgm:t>
    </dgm:pt>
    <dgm:pt modelId="{569F142E-8502-44E3-AAF5-AF3E42C60398}" type="sibTrans" cxnId="{3F8483D7-62E7-4C20-B014-4351F0625C91}">
      <dgm:prSet/>
      <dgm:spPr/>
      <dgm:t>
        <a:bodyPr/>
        <a:lstStyle/>
        <a:p>
          <a:pPr algn="just"/>
          <a:endParaRPr lang="ru-RU" b="1"/>
        </a:p>
      </dgm:t>
    </dgm:pt>
    <dgm:pt modelId="{C00781FD-8A72-461F-8593-34399C400A29}" type="parTrans" cxnId="{3F8483D7-62E7-4C20-B014-4351F0625C91}">
      <dgm:prSet/>
      <dgm:spPr/>
      <dgm:t>
        <a:bodyPr/>
        <a:lstStyle/>
        <a:p>
          <a:pPr algn="just"/>
          <a:endParaRPr lang="ru-RU" b="1"/>
        </a:p>
      </dgm:t>
    </dgm:pt>
    <dgm:pt modelId="{36ECEEE1-E5D4-43CB-824D-9510ED63D0F6}">
      <dgm:prSet custT="1"/>
      <dgm:spPr/>
      <dgm:t>
        <a:bodyPr/>
        <a:lstStyle/>
        <a:p>
          <a:pPr algn="just"/>
          <a:r>
            <a:rPr lang="ru-RU" sz="1800" b="0" dirty="0" smtClean="0"/>
            <a:t> Создать прозрачную систему взаимодействия, понятную для будущего регулятора и заемщиков.</a:t>
          </a:r>
        </a:p>
      </dgm:t>
    </dgm:pt>
    <dgm:pt modelId="{64C2755D-206C-4FAA-8995-724C7761D761}" type="sibTrans" cxnId="{B2F7C27B-2776-4AC4-9B6E-C76FCF536FD8}">
      <dgm:prSet/>
      <dgm:spPr/>
      <dgm:t>
        <a:bodyPr/>
        <a:lstStyle/>
        <a:p>
          <a:pPr algn="just"/>
          <a:endParaRPr lang="ru-RU"/>
        </a:p>
      </dgm:t>
    </dgm:pt>
    <dgm:pt modelId="{C78D720D-BF47-41F8-840C-A3D30B03BD87}" type="parTrans" cxnId="{B2F7C27B-2776-4AC4-9B6E-C76FCF536FD8}">
      <dgm:prSet/>
      <dgm:spPr/>
      <dgm:t>
        <a:bodyPr/>
        <a:lstStyle/>
        <a:p>
          <a:pPr algn="just"/>
          <a:endParaRPr lang="ru-RU"/>
        </a:p>
      </dgm:t>
    </dgm:pt>
    <dgm:pt modelId="{C5684870-D5B9-4EDA-884B-D2A91120B7D9}">
      <dgm:prSet custT="1"/>
      <dgm:spPr/>
      <dgm:t>
        <a:bodyPr/>
        <a:lstStyle/>
        <a:p>
          <a:pPr algn="just"/>
          <a:r>
            <a:rPr lang="ru-RU" sz="1800" b="0" dirty="0" smtClean="0"/>
            <a:t>Служить инструментом для предотвращения возможных нарушений и конфликтных ситуаций;</a:t>
          </a:r>
        </a:p>
      </dgm:t>
    </dgm:pt>
    <dgm:pt modelId="{97F1D750-EE44-478D-899F-376AC30E26C8}" type="sibTrans" cxnId="{CDEDC640-5706-43A7-9110-23D55ACB4393}">
      <dgm:prSet/>
      <dgm:spPr/>
      <dgm:t>
        <a:bodyPr/>
        <a:lstStyle/>
        <a:p>
          <a:pPr algn="just"/>
          <a:endParaRPr lang="ru-RU" b="1"/>
        </a:p>
      </dgm:t>
    </dgm:pt>
    <dgm:pt modelId="{F71FFD11-DA7B-4BC3-9B0A-A61C0044EC41}" type="parTrans" cxnId="{CDEDC640-5706-43A7-9110-23D55ACB4393}">
      <dgm:prSet/>
      <dgm:spPr/>
      <dgm:t>
        <a:bodyPr/>
        <a:lstStyle/>
        <a:p>
          <a:pPr algn="just"/>
          <a:endParaRPr lang="ru-RU" b="1"/>
        </a:p>
      </dgm:t>
    </dgm:pt>
    <dgm:pt modelId="{72E65283-99C0-43C9-9677-6FA71B88C23A}">
      <dgm:prSet custT="1"/>
      <dgm:spPr/>
      <dgm:t>
        <a:bodyPr/>
        <a:lstStyle/>
        <a:p>
          <a:pPr algn="just"/>
          <a:r>
            <a:rPr lang="ru-RU" sz="1800" dirty="0" smtClean="0"/>
            <a:t>Установить стандарты деятельности по взысканию задолженности, определяющей взаимодействие кредитора или его представителя  и должника</a:t>
          </a:r>
          <a:r>
            <a:rPr lang="ru-RU" sz="1800" b="0" dirty="0" smtClean="0"/>
            <a:t>, отношения с деловыми партнерами, государственными органами, общественностью;</a:t>
          </a:r>
        </a:p>
      </dgm:t>
    </dgm:pt>
    <dgm:pt modelId="{4E90FE81-CDE1-4350-889F-42F82B01839F}" type="sibTrans" cxnId="{1BF1DE32-0228-4FA7-956F-F7E4DBB8B01A}">
      <dgm:prSet/>
      <dgm:spPr/>
      <dgm:t>
        <a:bodyPr/>
        <a:lstStyle/>
        <a:p>
          <a:pPr algn="just"/>
          <a:endParaRPr lang="ru-RU" b="1"/>
        </a:p>
      </dgm:t>
    </dgm:pt>
    <dgm:pt modelId="{45D40B02-8BBC-4717-87A2-9C066FEE3257}" type="parTrans" cxnId="{1BF1DE32-0228-4FA7-956F-F7E4DBB8B01A}">
      <dgm:prSet/>
      <dgm:spPr/>
      <dgm:t>
        <a:bodyPr/>
        <a:lstStyle/>
        <a:p>
          <a:pPr algn="just"/>
          <a:endParaRPr lang="ru-RU" b="1"/>
        </a:p>
      </dgm:t>
    </dgm:pt>
    <dgm:pt modelId="{9CCA8F65-6F99-4558-B397-4A6A4CC0A6B3}">
      <dgm:prSet phldrT="[Текст]" custT="1"/>
      <dgm:spPr/>
      <dgm:t>
        <a:bodyPr/>
        <a:lstStyle/>
        <a:p>
          <a:pPr algn="just"/>
          <a:r>
            <a:rPr lang="ru-RU" sz="1800" dirty="0" smtClean="0"/>
            <a:t>Сформировать единое представление у участников рынка о стандартах и принципах деятельности по взысканию задолженности </a:t>
          </a:r>
          <a:r>
            <a:rPr lang="ru-RU" sz="1800" b="0" dirty="0" smtClean="0"/>
            <a:t>в рамках правового поля (ФЗ №152);</a:t>
          </a:r>
          <a:endParaRPr lang="ru-RU" sz="1800" b="0" dirty="0"/>
        </a:p>
      </dgm:t>
    </dgm:pt>
    <dgm:pt modelId="{2B108CAA-524A-4ECB-BA9A-7CEF737CD327}" type="sibTrans" cxnId="{024F0E6F-84A0-4357-800F-A98CF67E20D4}">
      <dgm:prSet/>
      <dgm:spPr/>
      <dgm:t>
        <a:bodyPr/>
        <a:lstStyle/>
        <a:p>
          <a:pPr algn="just"/>
          <a:endParaRPr lang="ru-RU" b="1"/>
        </a:p>
      </dgm:t>
    </dgm:pt>
    <dgm:pt modelId="{9CD4AB5F-BAEA-4F2A-9A9A-849324CA43A3}" type="parTrans" cxnId="{024F0E6F-84A0-4357-800F-A98CF67E20D4}">
      <dgm:prSet/>
      <dgm:spPr/>
      <dgm:t>
        <a:bodyPr/>
        <a:lstStyle/>
        <a:p>
          <a:pPr algn="just"/>
          <a:endParaRPr lang="ru-RU" b="1"/>
        </a:p>
      </dgm:t>
    </dgm:pt>
    <dgm:pt modelId="{2DAEA93E-A2FD-48F9-A36E-DCEB39E42281}">
      <dgm:prSet phldrT="[Текст]" custT="1"/>
      <dgm:spPr/>
      <dgm:t>
        <a:bodyPr/>
        <a:lstStyle/>
        <a:p>
          <a:pPr algn="just"/>
          <a:endParaRPr lang="ru-RU" sz="1800" b="0" dirty="0"/>
        </a:p>
      </dgm:t>
    </dgm:pt>
    <dgm:pt modelId="{760AF7BA-0793-4280-82A6-910894F4EB01}" type="parTrans" cxnId="{091A60AE-AD2C-4313-8AE2-FC9E7E664033}">
      <dgm:prSet/>
      <dgm:spPr/>
      <dgm:t>
        <a:bodyPr/>
        <a:lstStyle/>
        <a:p>
          <a:endParaRPr lang="ru-RU"/>
        </a:p>
      </dgm:t>
    </dgm:pt>
    <dgm:pt modelId="{FA1386FD-E7E4-4C15-8F16-254A3D74EE2B}" type="sibTrans" cxnId="{091A60AE-AD2C-4313-8AE2-FC9E7E664033}">
      <dgm:prSet/>
      <dgm:spPr/>
      <dgm:t>
        <a:bodyPr/>
        <a:lstStyle/>
        <a:p>
          <a:endParaRPr lang="ru-RU"/>
        </a:p>
      </dgm:t>
    </dgm:pt>
    <dgm:pt modelId="{CCB84567-CB4F-43AA-BAC1-583A0E5AC4D2}">
      <dgm:prSet custT="1"/>
      <dgm:spPr/>
      <dgm:t>
        <a:bodyPr/>
        <a:lstStyle/>
        <a:p>
          <a:pPr algn="just"/>
          <a:endParaRPr lang="ru-RU" sz="1800" b="0" dirty="0" smtClean="0"/>
        </a:p>
      </dgm:t>
    </dgm:pt>
    <dgm:pt modelId="{EC65933D-9EBC-4BB2-BB79-304866C1E4D3}" type="parTrans" cxnId="{CAB3A1F1-9ED9-4C30-8190-10A9E836FFED}">
      <dgm:prSet/>
      <dgm:spPr/>
      <dgm:t>
        <a:bodyPr/>
        <a:lstStyle/>
        <a:p>
          <a:endParaRPr lang="ru-RU"/>
        </a:p>
      </dgm:t>
    </dgm:pt>
    <dgm:pt modelId="{80E54A40-F36B-4F84-B1EE-530EC4E1EED4}" type="sibTrans" cxnId="{CAB3A1F1-9ED9-4C30-8190-10A9E836FFED}">
      <dgm:prSet/>
      <dgm:spPr/>
      <dgm:t>
        <a:bodyPr/>
        <a:lstStyle/>
        <a:p>
          <a:endParaRPr lang="ru-RU"/>
        </a:p>
      </dgm:t>
    </dgm:pt>
    <dgm:pt modelId="{92D0C114-72F2-4D7B-88E3-41E286F9110C}">
      <dgm:prSet custT="1"/>
      <dgm:spPr/>
      <dgm:t>
        <a:bodyPr/>
        <a:lstStyle/>
        <a:p>
          <a:pPr algn="just"/>
          <a:endParaRPr lang="ru-RU" sz="1800" b="0" dirty="0" smtClean="0"/>
        </a:p>
      </dgm:t>
    </dgm:pt>
    <dgm:pt modelId="{1CF72FB8-CA5B-4130-BAA8-F4D4F99A8D46}" type="parTrans" cxnId="{1F1D43A7-C150-4292-A11F-A740D9C9E4F4}">
      <dgm:prSet/>
      <dgm:spPr/>
      <dgm:t>
        <a:bodyPr/>
        <a:lstStyle/>
        <a:p>
          <a:endParaRPr lang="ru-RU"/>
        </a:p>
      </dgm:t>
    </dgm:pt>
    <dgm:pt modelId="{7D0E0BFE-78CD-42B0-9C97-3D4E20C13963}" type="sibTrans" cxnId="{1F1D43A7-C150-4292-A11F-A740D9C9E4F4}">
      <dgm:prSet/>
      <dgm:spPr/>
      <dgm:t>
        <a:bodyPr/>
        <a:lstStyle/>
        <a:p>
          <a:endParaRPr lang="ru-RU"/>
        </a:p>
      </dgm:t>
    </dgm:pt>
    <dgm:pt modelId="{9CF27FAB-6039-43FB-A322-D2FB5B323234}">
      <dgm:prSet phldrT="[Текст]" custT="1"/>
      <dgm:spPr/>
      <dgm:t>
        <a:bodyPr/>
        <a:lstStyle/>
        <a:p>
          <a:pPr algn="just"/>
          <a:endParaRPr lang="ru-RU" sz="1400" b="1" dirty="0"/>
        </a:p>
      </dgm:t>
    </dgm:pt>
    <dgm:pt modelId="{33CF43B1-C9B9-4796-99EA-F6D5051D9EE4}" type="sibTrans" cxnId="{D3FD5F8D-3111-48BE-BF13-AE57454361BC}">
      <dgm:prSet/>
      <dgm:spPr/>
      <dgm:t>
        <a:bodyPr/>
        <a:lstStyle/>
        <a:p>
          <a:pPr algn="just"/>
          <a:endParaRPr lang="ru-RU" b="1"/>
        </a:p>
      </dgm:t>
    </dgm:pt>
    <dgm:pt modelId="{4811E3F3-AFA7-4BC5-A7F1-5663BACDB0EC}" type="parTrans" cxnId="{D3FD5F8D-3111-48BE-BF13-AE57454361BC}">
      <dgm:prSet/>
      <dgm:spPr/>
      <dgm:t>
        <a:bodyPr/>
        <a:lstStyle/>
        <a:p>
          <a:pPr algn="just"/>
          <a:endParaRPr lang="ru-RU" b="1"/>
        </a:p>
      </dgm:t>
    </dgm:pt>
    <dgm:pt modelId="{90FC5D61-BE81-46C3-BD77-035F0BA5300B}">
      <dgm:prSet phldrT="[Текст]" custT="1"/>
      <dgm:spPr>
        <a:noFill/>
      </dgm:spPr>
      <dgm:t>
        <a:bodyPr/>
        <a:lstStyle/>
        <a:p>
          <a:pPr algn="just"/>
          <a:endParaRPr lang="ru-RU" sz="1800" b="1" dirty="0">
            <a:solidFill>
              <a:schemeClr val="tx1"/>
            </a:solidFill>
          </a:endParaRPr>
        </a:p>
      </dgm:t>
    </dgm:pt>
    <dgm:pt modelId="{EC89E586-8638-4774-9D78-4FA99AB5A1AF}" type="sibTrans" cxnId="{FDF60810-2854-48E7-9245-AD57CA3A9942}">
      <dgm:prSet/>
      <dgm:spPr/>
      <dgm:t>
        <a:bodyPr/>
        <a:lstStyle/>
        <a:p>
          <a:pPr algn="just"/>
          <a:endParaRPr lang="ru-RU" b="1"/>
        </a:p>
      </dgm:t>
    </dgm:pt>
    <dgm:pt modelId="{DB216C89-B999-418E-8962-F6EA2564C73C}" type="parTrans" cxnId="{FDF60810-2854-48E7-9245-AD57CA3A9942}">
      <dgm:prSet/>
      <dgm:spPr/>
      <dgm:t>
        <a:bodyPr/>
        <a:lstStyle/>
        <a:p>
          <a:pPr algn="just"/>
          <a:endParaRPr lang="ru-RU" b="1"/>
        </a:p>
      </dgm:t>
    </dgm:pt>
    <dgm:pt modelId="{8BDD9100-791E-44FB-8CA1-4A054F69BAB6}" type="pres">
      <dgm:prSet presAssocID="{2E937CC8-26A5-4B6C-88F1-2E1B1559EF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43D38F-615F-41FB-8B6F-C6019F122F28}" type="pres">
      <dgm:prSet presAssocID="{90FC5D61-BE81-46C3-BD77-035F0BA5300B}" presName="parentText" presStyleLbl="node1" presStyleIdx="0" presStyleCnt="1" custScaleY="34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61469-5A06-417C-9BD1-9A36EA4BA578}" type="pres">
      <dgm:prSet presAssocID="{90FC5D61-BE81-46C3-BD77-035F0BA5300B}" presName="childText" presStyleLbl="revTx" presStyleIdx="0" presStyleCnt="1" custScaleY="96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F60810-2854-48E7-9245-AD57CA3A9942}" srcId="{2E937CC8-26A5-4B6C-88F1-2E1B1559EFBF}" destId="{90FC5D61-BE81-46C3-BD77-035F0BA5300B}" srcOrd="0" destOrd="0" parTransId="{DB216C89-B999-418E-8962-F6EA2564C73C}" sibTransId="{EC89E586-8638-4774-9D78-4FA99AB5A1AF}"/>
    <dgm:cxn modelId="{CDEDC640-5706-43A7-9110-23D55ACB4393}" srcId="{90FC5D61-BE81-46C3-BD77-035F0BA5300B}" destId="{C5684870-D5B9-4EDA-884B-D2A91120B7D9}" srcOrd="5" destOrd="0" parTransId="{F71FFD11-DA7B-4BC3-9B0A-A61C0044EC41}" sibTransId="{97F1D750-EE44-478D-899F-376AC30E26C8}"/>
    <dgm:cxn modelId="{3F8483D7-62E7-4C20-B014-4351F0625C91}" srcId="{90FC5D61-BE81-46C3-BD77-035F0BA5300B}" destId="{1D5FA637-1F3B-43A7-B879-8F69D287D4B1}" srcOrd="8" destOrd="0" parTransId="{C00781FD-8A72-461F-8593-34399C400A29}" sibTransId="{569F142E-8502-44E3-AAF5-AF3E42C60398}"/>
    <dgm:cxn modelId="{161B88B7-DEB4-453F-A57A-BC21A448EA92}" type="presOf" srcId="{F5558686-71BA-4CD8-97D9-288B8DD55C51}" destId="{5D161469-5A06-417C-9BD1-9A36EA4BA578}" srcOrd="0" destOrd="9" presId="urn:microsoft.com/office/officeart/2005/8/layout/vList2"/>
    <dgm:cxn modelId="{0E718C1C-E3D7-48CE-8F7C-47556D94B443}" type="presOf" srcId="{9CF27FAB-6039-43FB-A322-D2FB5B323234}" destId="{5D161469-5A06-417C-9BD1-9A36EA4BA578}" srcOrd="0" destOrd="0" presId="urn:microsoft.com/office/officeart/2005/8/layout/vList2"/>
    <dgm:cxn modelId="{1BF1DE32-0228-4FA7-956F-F7E4DBB8B01A}" srcId="{90FC5D61-BE81-46C3-BD77-035F0BA5300B}" destId="{72E65283-99C0-43C9-9677-6FA71B88C23A}" srcOrd="3" destOrd="0" parTransId="{45D40B02-8BBC-4717-87A2-9C066FEE3257}" sibTransId="{4E90FE81-CDE1-4350-889F-42F82B01839F}"/>
    <dgm:cxn modelId="{73C7E9E3-9859-4FC7-8833-CF6E7A46E220}" type="presOf" srcId="{C5684870-D5B9-4EDA-884B-D2A91120B7D9}" destId="{5D161469-5A06-417C-9BD1-9A36EA4BA578}" srcOrd="0" destOrd="5" presId="urn:microsoft.com/office/officeart/2005/8/layout/vList2"/>
    <dgm:cxn modelId="{D3FD5F8D-3111-48BE-BF13-AE57454361BC}" srcId="{90FC5D61-BE81-46C3-BD77-035F0BA5300B}" destId="{9CF27FAB-6039-43FB-A322-D2FB5B323234}" srcOrd="0" destOrd="0" parTransId="{4811E3F3-AFA7-4BC5-A7F1-5663BACDB0EC}" sibTransId="{33CF43B1-C9B9-4796-99EA-F6D5051D9EE4}"/>
    <dgm:cxn modelId="{544C7148-BAEB-40AC-BBC2-6A5BF0C8D58B}" srcId="{90FC5D61-BE81-46C3-BD77-035F0BA5300B}" destId="{F5558686-71BA-4CD8-97D9-288B8DD55C51}" srcOrd="9" destOrd="0" parTransId="{761D7D6E-EEB3-42DB-8807-4C1BCF92CB16}" sibTransId="{A19DD4FC-0CCE-4BA6-8C97-C80D8BCCC27A}"/>
    <dgm:cxn modelId="{514AE211-977F-4D45-9758-5B1173C3B377}" type="presOf" srcId="{36ECEEE1-E5D4-43CB-824D-9510ED63D0F6}" destId="{5D161469-5A06-417C-9BD1-9A36EA4BA578}" srcOrd="0" destOrd="7" presId="urn:microsoft.com/office/officeart/2005/8/layout/vList2"/>
    <dgm:cxn modelId="{B2F7C27B-2776-4AC4-9B6E-C76FCF536FD8}" srcId="{90FC5D61-BE81-46C3-BD77-035F0BA5300B}" destId="{36ECEEE1-E5D4-43CB-824D-9510ED63D0F6}" srcOrd="7" destOrd="0" parTransId="{C78D720D-BF47-41F8-840C-A3D30B03BD87}" sibTransId="{64C2755D-206C-4FAA-8995-724C7761D761}"/>
    <dgm:cxn modelId="{C8AF82D1-2CA7-474A-B536-965E83D75B22}" type="presOf" srcId="{90FC5D61-BE81-46C3-BD77-035F0BA5300B}" destId="{FE43D38F-615F-41FB-8B6F-C6019F122F28}" srcOrd="0" destOrd="0" presId="urn:microsoft.com/office/officeart/2005/8/layout/vList2"/>
    <dgm:cxn modelId="{2DD3EB91-B55E-4097-B489-93FC302DC206}" type="presOf" srcId="{2E937CC8-26A5-4B6C-88F1-2E1B1559EFBF}" destId="{8BDD9100-791E-44FB-8CA1-4A054F69BAB6}" srcOrd="0" destOrd="0" presId="urn:microsoft.com/office/officeart/2005/8/layout/vList2"/>
    <dgm:cxn modelId="{BA161371-F2BD-4524-9568-7068DD3F6DD3}" type="presOf" srcId="{1D5FA637-1F3B-43A7-B879-8F69D287D4B1}" destId="{5D161469-5A06-417C-9BD1-9A36EA4BA578}" srcOrd="0" destOrd="8" presId="urn:microsoft.com/office/officeart/2005/8/layout/vList2"/>
    <dgm:cxn modelId="{4C8440A7-AC9F-456E-A097-8120FCDE7E72}" type="presOf" srcId="{72E65283-99C0-43C9-9677-6FA71B88C23A}" destId="{5D161469-5A06-417C-9BD1-9A36EA4BA578}" srcOrd="0" destOrd="3" presId="urn:microsoft.com/office/officeart/2005/8/layout/vList2"/>
    <dgm:cxn modelId="{5B8B0527-6A75-45D5-A16F-61699085E0B8}" type="presOf" srcId="{9CCA8F65-6F99-4558-B397-4A6A4CC0A6B3}" destId="{5D161469-5A06-417C-9BD1-9A36EA4BA578}" srcOrd="0" destOrd="1" presId="urn:microsoft.com/office/officeart/2005/8/layout/vList2"/>
    <dgm:cxn modelId="{CAB3A1F1-9ED9-4C30-8190-10A9E836FFED}" srcId="{90FC5D61-BE81-46C3-BD77-035F0BA5300B}" destId="{CCB84567-CB4F-43AA-BAC1-583A0E5AC4D2}" srcOrd="4" destOrd="0" parTransId="{EC65933D-9EBC-4BB2-BB79-304866C1E4D3}" sibTransId="{80E54A40-F36B-4F84-B1EE-530EC4E1EED4}"/>
    <dgm:cxn modelId="{70B3C595-609B-49E1-9F09-B5ED07844519}" type="presOf" srcId="{92D0C114-72F2-4D7B-88E3-41E286F9110C}" destId="{5D161469-5A06-417C-9BD1-9A36EA4BA578}" srcOrd="0" destOrd="6" presId="urn:microsoft.com/office/officeart/2005/8/layout/vList2"/>
    <dgm:cxn modelId="{1F1D43A7-C150-4292-A11F-A740D9C9E4F4}" srcId="{90FC5D61-BE81-46C3-BD77-035F0BA5300B}" destId="{92D0C114-72F2-4D7B-88E3-41E286F9110C}" srcOrd="6" destOrd="0" parTransId="{1CF72FB8-CA5B-4130-BAA8-F4D4F99A8D46}" sibTransId="{7D0E0BFE-78CD-42B0-9C97-3D4E20C13963}"/>
    <dgm:cxn modelId="{4E681CFA-F8A5-42BD-87AA-C560BD289AE3}" type="presOf" srcId="{2DAEA93E-A2FD-48F9-A36E-DCEB39E42281}" destId="{5D161469-5A06-417C-9BD1-9A36EA4BA578}" srcOrd="0" destOrd="2" presId="urn:microsoft.com/office/officeart/2005/8/layout/vList2"/>
    <dgm:cxn modelId="{091A60AE-AD2C-4313-8AE2-FC9E7E664033}" srcId="{90FC5D61-BE81-46C3-BD77-035F0BA5300B}" destId="{2DAEA93E-A2FD-48F9-A36E-DCEB39E42281}" srcOrd="2" destOrd="0" parTransId="{760AF7BA-0793-4280-82A6-910894F4EB01}" sibTransId="{FA1386FD-E7E4-4C15-8F16-254A3D74EE2B}"/>
    <dgm:cxn modelId="{024F0E6F-84A0-4357-800F-A98CF67E20D4}" srcId="{90FC5D61-BE81-46C3-BD77-035F0BA5300B}" destId="{9CCA8F65-6F99-4558-B397-4A6A4CC0A6B3}" srcOrd="1" destOrd="0" parTransId="{9CD4AB5F-BAEA-4F2A-9A9A-849324CA43A3}" sibTransId="{2B108CAA-524A-4ECB-BA9A-7CEF737CD327}"/>
    <dgm:cxn modelId="{1AC8FDBC-289C-4039-812D-7B14196B0EA1}" type="presOf" srcId="{CCB84567-CB4F-43AA-BAC1-583A0E5AC4D2}" destId="{5D161469-5A06-417C-9BD1-9A36EA4BA578}" srcOrd="0" destOrd="4" presId="urn:microsoft.com/office/officeart/2005/8/layout/vList2"/>
    <dgm:cxn modelId="{9A8B979D-2AD6-4C90-A63F-FB5EFF249426}" type="presParOf" srcId="{8BDD9100-791E-44FB-8CA1-4A054F69BAB6}" destId="{FE43D38F-615F-41FB-8B6F-C6019F122F28}" srcOrd="0" destOrd="0" presId="urn:microsoft.com/office/officeart/2005/8/layout/vList2"/>
    <dgm:cxn modelId="{9C895BB3-B1DB-41B5-BE37-F3CA169741D6}" type="presParOf" srcId="{8BDD9100-791E-44FB-8CA1-4A054F69BAB6}" destId="{5D161469-5A06-417C-9BD1-9A36EA4BA57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46EBEA-D12E-42B0-98BF-330020C42641}">
      <dsp:nvSpPr>
        <dsp:cNvPr id="0" name=""/>
        <dsp:cNvSpPr/>
      </dsp:nvSpPr>
      <dsp:spPr>
        <a:xfrm>
          <a:off x="3403615" y="655580"/>
          <a:ext cx="503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385" y="45720"/>
              </a:lnTo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3641958" y="698628"/>
        <a:ext cx="26699" cy="5345"/>
      </dsp:txXfrm>
    </dsp:sp>
    <dsp:sp modelId="{002C5D6F-D299-49B2-AE30-C5CC090FE018}">
      <dsp:nvSpPr>
        <dsp:cNvPr id="0" name=""/>
        <dsp:cNvSpPr/>
      </dsp:nvSpPr>
      <dsp:spPr>
        <a:xfrm>
          <a:off x="1083739" y="4797"/>
          <a:ext cx="2321676" cy="1393005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Массовый сегмент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83739" y="4797"/>
        <a:ext cx="2321676" cy="1393005"/>
      </dsp:txXfrm>
    </dsp:sp>
    <dsp:sp modelId="{CA3533AB-0343-4A79-BB94-84ECA4ABD4F2}">
      <dsp:nvSpPr>
        <dsp:cNvPr id="0" name=""/>
        <dsp:cNvSpPr/>
      </dsp:nvSpPr>
      <dsp:spPr>
        <a:xfrm>
          <a:off x="2244577" y="1396003"/>
          <a:ext cx="2855661" cy="503385"/>
        </a:xfrm>
        <a:custGeom>
          <a:avLst/>
          <a:gdLst/>
          <a:ahLst/>
          <a:cxnLst/>
          <a:rect l="0" t="0" r="0" b="0"/>
          <a:pathLst>
            <a:path>
              <a:moveTo>
                <a:pt x="2855661" y="0"/>
              </a:moveTo>
              <a:lnTo>
                <a:pt x="2855661" y="268792"/>
              </a:lnTo>
              <a:lnTo>
                <a:pt x="0" y="268792"/>
              </a:lnTo>
              <a:lnTo>
                <a:pt x="0" y="503385"/>
              </a:lnTo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3599779" y="1645023"/>
        <a:ext cx="145257" cy="5345"/>
      </dsp:txXfrm>
    </dsp:sp>
    <dsp:sp modelId="{2450A134-8D44-46EB-B2B1-B5A0C20062D3}">
      <dsp:nvSpPr>
        <dsp:cNvPr id="0" name=""/>
        <dsp:cNvSpPr/>
      </dsp:nvSpPr>
      <dsp:spPr>
        <a:xfrm>
          <a:off x="3939400" y="4797"/>
          <a:ext cx="2321676" cy="1393005"/>
        </a:xfrm>
        <a:prstGeom prst="rect">
          <a:avLst/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Высокий уровень  ставок и штрафов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939400" y="4797"/>
        <a:ext cx="2321676" cy="1393005"/>
      </dsp:txXfrm>
    </dsp:sp>
    <dsp:sp modelId="{CAE3C1D7-9E97-4785-9AC7-40B08DF7FC86}">
      <dsp:nvSpPr>
        <dsp:cNvPr id="0" name=""/>
        <dsp:cNvSpPr/>
      </dsp:nvSpPr>
      <dsp:spPr>
        <a:xfrm>
          <a:off x="3403615" y="2582572"/>
          <a:ext cx="503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385" y="45720"/>
              </a:lnTo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3641958" y="2625619"/>
        <a:ext cx="26699" cy="5345"/>
      </dsp:txXfrm>
    </dsp:sp>
    <dsp:sp modelId="{8C75FACF-159C-4E75-B6D1-82E91CF7C2AB}">
      <dsp:nvSpPr>
        <dsp:cNvPr id="0" name=""/>
        <dsp:cNvSpPr/>
      </dsp:nvSpPr>
      <dsp:spPr>
        <a:xfrm>
          <a:off x="1083739" y="1931789"/>
          <a:ext cx="2321676" cy="139300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Целевая группа  - малообеспеченные слои. Низкий уровень финансовой грамотности. Высокие риски </a:t>
          </a:r>
          <a:r>
            <a:rPr lang="ru-RU" sz="1400" b="1" kern="1200" dirty="0" err="1" smtClean="0">
              <a:solidFill>
                <a:schemeClr val="tx1"/>
              </a:solidFill>
            </a:rPr>
            <a:t>невозврата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83739" y="1931789"/>
        <a:ext cx="2321676" cy="1393005"/>
      </dsp:txXfrm>
    </dsp:sp>
    <dsp:sp modelId="{41BA6B70-1AA5-4996-9A34-86A4B5E6A160}">
      <dsp:nvSpPr>
        <dsp:cNvPr id="0" name=""/>
        <dsp:cNvSpPr/>
      </dsp:nvSpPr>
      <dsp:spPr>
        <a:xfrm>
          <a:off x="3672408" y="3322994"/>
          <a:ext cx="1427830" cy="503385"/>
        </a:xfrm>
        <a:custGeom>
          <a:avLst/>
          <a:gdLst/>
          <a:ahLst/>
          <a:cxnLst/>
          <a:rect l="0" t="0" r="0" b="0"/>
          <a:pathLst>
            <a:path>
              <a:moveTo>
                <a:pt x="1427830" y="0"/>
              </a:moveTo>
              <a:lnTo>
                <a:pt x="1427830" y="268792"/>
              </a:lnTo>
              <a:lnTo>
                <a:pt x="0" y="268792"/>
              </a:lnTo>
              <a:lnTo>
                <a:pt x="0" y="503385"/>
              </a:lnTo>
            </a:path>
          </a:pathLst>
        </a:custGeom>
        <a:noFill/>
        <a:ln w="190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4348213" y="3572015"/>
        <a:ext cx="76220" cy="5345"/>
      </dsp:txXfrm>
    </dsp:sp>
    <dsp:sp modelId="{794D9C2F-7C45-4F5E-ADF5-D2C5DADAE9F0}">
      <dsp:nvSpPr>
        <dsp:cNvPr id="0" name=""/>
        <dsp:cNvSpPr/>
      </dsp:nvSpPr>
      <dsp:spPr>
        <a:xfrm>
          <a:off x="3939400" y="1931789"/>
          <a:ext cx="2321676" cy="139300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Негативный эмоциональный фон. Рост количества вопросов и жалоб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3939400" y="1931789"/>
        <a:ext cx="2321676" cy="1393005"/>
      </dsp:txXfrm>
    </dsp:sp>
    <dsp:sp modelId="{0964ACA6-B7F7-4450-8DA8-8AEB277A1823}">
      <dsp:nvSpPr>
        <dsp:cNvPr id="0" name=""/>
        <dsp:cNvSpPr/>
      </dsp:nvSpPr>
      <dsp:spPr>
        <a:xfrm>
          <a:off x="1083739" y="3858780"/>
          <a:ext cx="5177337" cy="1393005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ОСНОВНОЙ РИСК - Жалобы сразу адресуются в правоохранительные органы и суды. Подключение СМИ.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Негативный общественный резонанс. Рост издержек на судебное урегулирование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083739" y="3858780"/>
        <a:ext cx="5177337" cy="1393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BD645-D646-4B1A-9945-FD0DA55CC095}">
      <dsp:nvSpPr>
        <dsp:cNvPr id="0" name=""/>
        <dsp:cNvSpPr/>
      </dsp:nvSpPr>
      <dsp:spPr>
        <a:xfrm rot="21300000">
          <a:off x="22539" y="1886290"/>
          <a:ext cx="7299737" cy="835930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C567F-A08D-4E40-B11A-D115A9F9201D}">
      <dsp:nvSpPr>
        <dsp:cNvPr id="0" name=""/>
        <dsp:cNvSpPr/>
      </dsp:nvSpPr>
      <dsp:spPr>
        <a:xfrm>
          <a:off x="881377" y="230425"/>
          <a:ext cx="2203444" cy="1843404"/>
        </a:xfrm>
        <a:prstGeom prst="downArrow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9379C-A96B-4C6F-8C1C-F997729048E7}">
      <dsp:nvSpPr>
        <dsp:cNvPr id="0" name=""/>
        <dsp:cNvSpPr/>
      </dsp:nvSpPr>
      <dsp:spPr>
        <a:xfrm>
          <a:off x="3892752" y="0"/>
          <a:ext cx="2350341" cy="193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</a:rPr>
            <a:t>Эффективность взыскания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</a:rPr>
            <a:t>Снижение издержек на судебные споры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3892752" y="0"/>
        <a:ext cx="2350341" cy="1935575"/>
      </dsp:txXfrm>
    </dsp:sp>
    <dsp:sp modelId="{2492EF13-F248-4345-ABAA-1D8FBFAC23E6}">
      <dsp:nvSpPr>
        <dsp:cNvPr id="0" name=""/>
        <dsp:cNvSpPr/>
      </dsp:nvSpPr>
      <dsp:spPr>
        <a:xfrm>
          <a:off x="4259993" y="2534681"/>
          <a:ext cx="2203444" cy="1843404"/>
        </a:xfrm>
        <a:prstGeom prst="upArrow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7D7CD2-1B3C-42E2-A840-5EB9B441A7A7}">
      <dsp:nvSpPr>
        <dsp:cNvPr id="0" name=""/>
        <dsp:cNvSpPr/>
      </dsp:nvSpPr>
      <dsp:spPr>
        <a:xfrm>
          <a:off x="1101722" y="2672936"/>
          <a:ext cx="2350341" cy="1935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</a:rPr>
            <a:t>Лояльность клиентов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</a:rPr>
            <a:t> Урегулирование претензий в рабочем порядке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</a:rPr>
            <a:t>Снижение общественного резонанса</a:t>
          </a:r>
          <a:endParaRPr lang="ru-RU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101722" y="2672936"/>
        <a:ext cx="2350341" cy="19355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F92479-95AA-49AD-835C-8A49C28E7463}">
      <dsp:nvSpPr>
        <dsp:cNvPr id="0" name=""/>
        <dsp:cNvSpPr/>
      </dsp:nvSpPr>
      <dsp:spPr>
        <a:xfrm>
          <a:off x="1224136" y="1440160"/>
          <a:ext cx="1800198" cy="16779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Служба урегулирования претензий НСВ</a:t>
          </a:r>
          <a:endParaRPr lang="ru-RU" sz="13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224136" y="1440160"/>
        <a:ext cx="1800198" cy="1677962"/>
      </dsp:txXfrm>
    </dsp:sp>
    <dsp:sp modelId="{80BA582A-93A6-4D39-8F74-729BFF502DB6}">
      <dsp:nvSpPr>
        <dsp:cNvPr id="0" name=""/>
        <dsp:cNvSpPr/>
      </dsp:nvSpPr>
      <dsp:spPr>
        <a:xfrm rot="16200000" flipH="1">
          <a:off x="2045086" y="1144224"/>
          <a:ext cx="158298" cy="393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6200000" flipH="1">
        <a:off x="2045086" y="1144224"/>
        <a:ext cx="158298" cy="393564"/>
      </dsp:txXfrm>
    </dsp:sp>
    <dsp:sp modelId="{DE964B70-095A-49E5-BADF-02EF7315B525}">
      <dsp:nvSpPr>
        <dsp:cNvPr id="0" name=""/>
        <dsp:cNvSpPr/>
      </dsp:nvSpPr>
      <dsp:spPr>
        <a:xfrm>
          <a:off x="1545464" y="78176"/>
          <a:ext cx="1157542" cy="11575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ТЕЛЕФОН/ФАКС</a:t>
          </a:r>
          <a:endParaRPr lang="ru-RU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545464" y="78176"/>
        <a:ext cx="1157542" cy="1157542"/>
      </dsp:txXfrm>
    </dsp:sp>
    <dsp:sp modelId="{1B3A7EB5-C48B-4F54-9389-14F93E6452E2}">
      <dsp:nvSpPr>
        <dsp:cNvPr id="0" name=""/>
        <dsp:cNvSpPr/>
      </dsp:nvSpPr>
      <dsp:spPr>
        <a:xfrm rot="20143418" flipH="1">
          <a:off x="2974921" y="1783754"/>
          <a:ext cx="136649" cy="393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20143418" flipH="1">
        <a:off x="2974921" y="1783754"/>
        <a:ext cx="136649" cy="393564"/>
      </dsp:txXfrm>
    </dsp:sp>
    <dsp:sp modelId="{9140659E-4E12-4BE2-A78A-619AC078C85A}">
      <dsp:nvSpPr>
        <dsp:cNvPr id="0" name=""/>
        <dsp:cNvSpPr/>
      </dsp:nvSpPr>
      <dsp:spPr>
        <a:xfrm>
          <a:off x="3088262" y="1199084"/>
          <a:ext cx="1157542" cy="115754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САЙТ/ </a:t>
          </a:r>
          <a:r>
            <a:rPr lang="en-US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FACEBOOK</a:t>
          </a:r>
          <a:endParaRPr lang="ru-RU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88262" y="1199084"/>
        <a:ext cx="1157542" cy="1157542"/>
      </dsp:txXfrm>
    </dsp:sp>
    <dsp:sp modelId="{CFD501EF-02F5-4E9F-B52F-243242C66FFE}">
      <dsp:nvSpPr>
        <dsp:cNvPr id="0" name=""/>
        <dsp:cNvSpPr/>
      </dsp:nvSpPr>
      <dsp:spPr>
        <a:xfrm rot="3111652" flipH="1">
          <a:off x="2597316" y="2849528"/>
          <a:ext cx="168600" cy="393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3111652" flipH="1">
        <a:off x="2597316" y="2849528"/>
        <a:ext cx="168600" cy="393564"/>
      </dsp:txXfrm>
    </dsp:sp>
    <dsp:sp modelId="{F891A437-9423-4D60-AA22-914F71413262}">
      <dsp:nvSpPr>
        <dsp:cNvPr id="0" name=""/>
        <dsp:cNvSpPr/>
      </dsp:nvSpPr>
      <dsp:spPr>
        <a:xfrm>
          <a:off x="2498966" y="3012752"/>
          <a:ext cx="1157542" cy="11575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ЛИЧНАЯ ПЕРЕДАЧА</a:t>
          </a:r>
          <a:endParaRPr lang="ru-RU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98966" y="3012752"/>
        <a:ext cx="1157542" cy="1157542"/>
      </dsp:txXfrm>
    </dsp:sp>
    <dsp:sp modelId="{80629007-FB17-4754-9348-A9128AD3E897}">
      <dsp:nvSpPr>
        <dsp:cNvPr id="0" name=""/>
        <dsp:cNvSpPr/>
      </dsp:nvSpPr>
      <dsp:spPr>
        <a:xfrm rot="7919288" flipH="1">
          <a:off x="1495328" y="2849528"/>
          <a:ext cx="143053" cy="393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7919288" flipH="1">
        <a:off x="1495328" y="2849528"/>
        <a:ext cx="143053" cy="393564"/>
      </dsp:txXfrm>
    </dsp:sp>
    <dsp:sp modelId="{3E9AB5CA-F26C-4068-8BAB-872B4FA4EFB1}">
      <dsp:nvSpPr>
        <dsp:cNvPr id="0" name=""/>
        <dsp:cNvSpPr/>
      </dsp:nvSpPr>
      <dsp:spPr>
        <a:xfrm>
          <a:off x="591963" y="3012752"/>
          <a:ext cx="1157542" cy="115754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E-MAIL</a:t>
          </a:r>
          <a:endParaRPr lang="ru-RU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1963" y="3012752"/>
        <a:ext cx="1157542" cy="1157542"/>
      </dsp:txXfrm>
    </dsp:sp>
    <dsp:sp modelId="{B69476D3-0228-4126-B128-4D4A3F819111}">
      <dsp:nvSpPr>
        <dsp:cNvPr id="0" name=""/>
        <dsp:cNvSpPr/>
      </dsp:nvSpPr>
      <dsp:spPr>
        <a:xfrm rot="12666331" flipH="1">
          <a:off x="1136901" y="1783754"/>
          <a:ext cx="136648" cy="3935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2666331" flipH="1">
        <a:off x="1136901" y="1783754"/>
        <a:ext cx="136648" cy="393564"/>
      </dsp:txXfrm>
    </dsp:sp>
    <dsp:sp modelId="{375EA568-96B4-445A-B1E2-D29EF32C1E88}">
      <dsp:nvSpPr>
        <dsp:cNvPr id="0" name=""/>
        <dsp:cNvSpPr/>
      </dsp:nvSpPr>
      <dsp:spPr>
        <a:xfrm>
          <a:off x="2666" y="1199084"/>
          <a:ext cx="1157542" cy="115754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ПОЧТА</a:t>
          </a:r>
          <a:endParaRPr lang="ru-RU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666" y="1199084"/>
        <a:ext cx="1157542" cy="11575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3D38F-615F-41FB-8B6F-C6019F122F28}">
      <dsp:nvSpPr>
        <dsp:cNvPr id="0" name=""/>
        <dsp:cNvSpPr/>
      </dsp:nvSpPr>
      <dsp:spPr>
        <a:xfrm>
          <a:off x="0" y="3414"/>
          <a:ext cx="7056784" cy="32374"/>
        </a:xfrm>
        <a:prstGeom prst="round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tx1"/>
            </a:solidFill>
          </a:endParaRPr>
        </a:p>
      </dsp:txBody>
      <dsp:txXfrm>
        <a:off x="0" y="3414"/>
        <a:ext cx="7056784" cy="32374"/>
      </dsp:txXfrm>
    </dsp:sp>
    <dsp:sp modelId="{5D161469-5A06-417C-9BD1-9A36EA4BA578}">
      <dsp:nvSpPr>
        <dsp:cNvPr id="0" name=""/>
        <dsp:cNvSpPr/>
      </dsp:nvSpPr>
      <dsp:spPr>
        <a:xfrm>
          <a:off x="0" y="35789"/>
          <a:ext cx="7056784" cy="4425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53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Сформировать единое представление у участников рынка о стандартах и принципах деятельности по взысканию задолженности </a:t>
          </a:r>
          <a:r>
            <a:rPr lang="ru-RU" sz="1800" b="0" kern="1200" dirty="0" smtClean="0"/>
            <a:t>в рамках правового поля (ФЗ №152);</a:t>
          </a:r>
          <a:endParaRPr lang="ru-RU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Установить стандарты деятельности по взысканию задолженности, определяющей взаимодействие кредитора или его представителя  и должника</a:t>
          </a:r>
          <a:r>
            <a:rPr lang="ru-RU" sz="1800" b="0" kern="1200" dirty="0" smtClean="0"/>
            <a:t>, отношения с деловыми партнерами, государственными органами, общественностью;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0" kern="1200" dirty="0" smtClean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kern="1200" dirty="0" smtClean="0"/>
            <a:t>Служить инструментом для предотвращения возможных нарушений и конфликтных ситуаций;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b="0" kern="1200" dirty="0" smtClean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kern="1200" dirty="0" smtClean="0"/>
            <a:t> Создать прозрачную систему взаимодействия, понятную для будущего регулятора и заемщиков.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b="1" kern="1200" dirty="0" smtClean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b="1" kern="1200" dirty="0" smtClean="0"/>
        </a:p>
      </dsp:txBody>
      <dsp:txXfrm>
        <a:off x="0" y="35789"/>
        <a:ext cx="7056784" cy="4425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3438"/>
            <a:ext cx="53181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8370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7FFBA9-5956-4575-B0CA-2C14915B4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F01B3F-44F9-4961-A8FF-84253E4A2FF8}" type="slidenum">
              <a:rPr lang="ru-RU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766731" y="9284978"/>
            <a:ext cx="2880167" cy="48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42" tIns="45170" rIns="90342" bIns="45170" anchor="b"/>
          <a:lstStyle/>
          <a:p>
            <a:pPr algn="r" defTabSz="904084"/>
            <a:fld id="{533F7696-840A-4F17-B461-483967AC219A}" type="slidenum">
              <a:rPr lang="ru-RU" sz="1200"/>
              <a:pPr algn="r" defTabSz="904084"/>
              <a:t>8</a:t>
            </a:fld>
            <a:endParaRPr lang="ru-RU" sz="1200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1838"/>
            <a:ext cx="4887913" cy="36671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40926"/>
            <a:ext cx="5319381" cy="4401768"/>
          </a:xfrm>
          <a:noFill/>
          <a:ln/>
        </p:spPr>
        <p:txBody>
          <a:bodyPr lIns="90342" tIns="45170" rIns="90342" bIns="45170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4FB9-5BEB-4510-A433-10AB38BA9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E0800-9670-4776-B902-6DCFB56BB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485E-EFFE-40AD-A114-25FD8AD09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8AF3-4B57-4DF0-A858-C6D565222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DF7AD-1029-4B29-9CB5-9E7D7F47B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9C6D-0A1F-4111-8CB5-6CF033626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AEC8-540A-4016-94F6-C675AFE5B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236E5-1ED0-4ED1-B6D3-6371B8983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2196-EE42-4399-885A-C26E1A001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1723-A817-4C9F-9775-55DB66134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29A0-BC71-4EA3-936A-2C2BD2A99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771775" y="274638"/>
            <a:ext cx="59150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1AE39-1ACF-40CF-8264-D28A302B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service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736" y="-27384"/>
            <a:ext cx="6697662" cy="1143001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РЫНОК МФО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ОСОБЕННОСТИ, РИСКИ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043608" y="1052736"/>
          <a:ext cx="734481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736" y="-27384"/>
            <a:ext cx="6697662" cy="1143001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РЫНОК МФО - ЗАДАЧИ. СИСТЕМА УРЕГУЛИРОВАНИЯ ПРЕТЕНЗИЙ НА ДОСУДЕБНОЙ СТАДИИ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899592" y="1196752"/>
          <a:ext cx="73448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513" y="-33338"/>
            <a:ext cx="6697662" cy="1143001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НСВ – СИСТЕМА РАБОТЫ С ПРЕТЕНЗИЯМИ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408712" cy="4248472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63688" y="1093966"/>
            <a:ext cx="68407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Распределение претензий в НСВ в 2012 г. по причинам возникновения (%)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301208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1600" b="1" dirty="0">
                <a:latin typeface="+mn-lt"/>
                <a:ea typeface="Calibri" pitchFamily="34" charset="0"/>
                <a:cs typeface="Times New Roman" pitchFamily="18" charset="0"/>
              </a:rPr>
              <a:t>Основную массу претензий формируют обращения по поводу неверных контактных данных, что обусловлено ошибочными данными, предоставленными коллекторским агентствам со стороны кредитных организаций, а также несогласие по поводу размеров задолженности и начисленных процентов. 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736" y="-27384"/>
            <a:ext cx="6697662" cy="1143001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НСВ – СИСТЕМА РАБОТЫ С ПРЕТЕНЗИЯМИ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1772816"/>
          <a:ext cx="424847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t3.gstatic.com/images?q=tbn:ANd9GcTTDQ2odTZ6pllZY-qG0BW0cS0P27ZZnM7sicG7khyS_av-dFs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348880"/>
            <a:ext cx="2880320" cy="215746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7544" y="112474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1. КОНТРОЛЬ КОММУНИКАЦИОННЫХ КАНАЛОВ – ПОЛУЧЕНИЕ ПРЕТЕНЗИИ</a:t>
            </a:r>
            <a:endParaRPr lang="ru-RU" sz="16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1105580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2</a:t>
            </a:r>
            <a:r>
              <a:rPr lang="ru-RU" sz="1400" b="1" dirty="0" smtClean="0">
                <a:latin typeface="+mn-lt"/>
              </a:rPr>
              <a:t>. </a:t>
            </a:r>
            <a:r>
              <a:rPr lang="ru-RU" sz="1600" b="1" dirty="0" smtClean="0">
                <a:latin typeface="+mn-lt"/>
              </a:rPr>
              <a:t>КОММУНИКАЦИЯ С ДОЛЖНИКОМ</a:t>
            </a:r>
            <a:endParaRPr lang="ru-RU" sz="1600" b="1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1484784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1400" b="1" dirty="0" smtClean="0">
                <a:latin typeface="+mn-lt"/>
                <a:ea typeface="Calibri" pitchFamily="34" charset="0"/>
                <a:cs typeface="Times New Roman" pitchFamily="18" charset="0"/>
              </a:rPr>
              <a:t>Уполномоченные сотрудники оперативно связываются с должником, уточняют суть претензии  и готовят ответ на жалобу.</a:t>
            </a:r>
            <a:endParaRPr lang="ru-RU" sz="1400" b="1" dirty="0" smtClean="0">
              <a:latin typeface="+mn-lt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716016" y="4781183"/>
            <a:ext cx="38164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результате, </a:t>
            </a:r>
            <a:r>
              <a:rPr lang="ru-RU" b="1" dirty="0" smtClean="0">
                <a:solidFill>
                  <a:srgbClr val="00B050"/>
                </a:solidFill>
                <a:latin typeface="+mn-lt"/>
                <a:ea typeface="Calibri" pitchFamily="34" charset="0"/>
                <a:cs typeface="Times New Roman" pitchFamily="18" charset="0"/>
              </a:rPr>
              <a:t>по статистике НСВ,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порядка 98%  жалоб и претензий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успешно урегулируются в рамках </a:t>
            </a:r>
            <a:r>
              <a:rPr lang="ru-RU" b="1" dirty="0" smtClean="0">
                <a:solidFill>
                  <a:srgbClr val="00B050"/>
                </a:solidFill>
                <a:latin typeface="+mn-lt"/>
                <a:ea typeface="Calibri" pitchFamily="34" charset="0"/>
                <a:cs typeface="Times New Roman" pitchFamily="18" charset="0"/>
              </a:rPr>
              <a:t>досудебного взаимодействия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5736" y="-27384"/>
            <a:ext cx="6697662" cy="1143001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КОДЕКС ЭТИКИ МФО </a:t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КОЛЛЕКТОРСКИХ АГЕНТСТВ - ЦЕЛИ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971600" y="1340768"/>
          <a:ext cx="70567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M:\PRDEPT\PR\Сайт\Map_Rus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628775"/>
            <a:ext cx="8594725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2E042-A11E-4CEB-A64B-88588AD89B43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323528" y="764704"/>
            <a:ext cx="7489825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spcAft>
                <a:spcPts val="1200"/>
              </a:spcAft>
              <a:buClr>
                <a:srgbClr val="FF6600"/>
              </a:buClr>
              <a:buSzPct val="150000"/>
            </a:pPr>
            <a:endParaRPr lang="ru-RU" dirty="0" smtClean="0">
              <a:latin typeface="+mn-lt"/>
            </a:endParaRP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8 лет на рынке</a:t>
            </a: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63 филиала в Российской Федерации и 10 филиалов в Украине</a:t>
            </a:r>
            <a:endParaRPr lang="ru-RU" dirty="0">
              <a:latin typeface="+mn-lt"/>
            </a:endParaRP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4 контактных центра в Москве, Новосибирске, Волгограде и Киеве с режимом работы с 5 до 23 ч. (по московскому времени).  Покрытие всех часовых поясов РФ.</a:t>
            </a:r>
            <a:endParaRPr lang="ru-RU" dirty="0">
              <a:latin typeface="+mn-lt"/>
            </a:endParaRP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SzPct val="150000"/>
              <a:buFont typeface="Arial" pitchFamily="34" charset="0"/>
              <a:buChar char="•"/>
            </a:pPr>
            <a:r>
              <a:rPr lang="ru-RU" dirty="0">
                <a:latin typeface="+mn-lt"/>
              </a:rPr>
              <a:t>Более 1 </a:t>
            </a:r>
            <a:r>
              <a:rPr lang="en-US" dirty="0" smtClean="0">
                <a:latin typeface="+mn-lt"/>
              </a:rPr>
              <a:t>20</a:t>
            </a:r>
            <a:r>
              <a:rPr lang="ru-RU" dirty="0">
                <a:latin typeface="+mn-lt"/>
              </a:rPr>
              <a:t>0 сотрудников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B3038-033C-4C66-9930-FE7E19E1B7A6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4579" name="Text Box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588"/>
            <a:ext cx="8424862" cy="1143001"/>
          </a:xfrm>
        </p:spPr>
        <p:txBody>
          <a:bodyPr/>
          <a:lstStyle/>
          <a:p>
            <a:pPr marL="179388" indent="-179388" algn="r" eaLnBrk="1" hangingPunct="1"/>
            <a:r>
              <a:rPr lang="ru-RU" sz="2800" b="1" dirty="0" smtClean="0"/>
              <a:t>Наши контакты</a:t>
            </a:r>
            <a:endParaRPr lang="ru-RU" sz="28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214438"/>
            <a:ext cx="8358187" cy="2857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Общество с ограниченной ответственностью</a:t>
            </a:r>
            <a:br>
              <a:rPr lang="ru-RU" sz="2000" b="1" dirty="0" smtClean="0"/>
            </a:br>
            <a:r>
              <a:rPr lang="ru-RU" sz="2000" b="1" dirty="0" smtClean="0"/>
              <a:t>«Национальная служба взыскания»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16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dirty="0" smtClean="0"/>
              <a:t>117393</a:t>
            </a:r>
            <a:r>
              <a:rPr lang="ru-RU" sz="1600" dirty="0" smtClean="0"/>
              <a:t>, Москва,</a:t>
            </a:r>
            <a:br>
              <a:rPr lang="ru-RU" sz="1600" dirty="0" smtClean="0"/>
            </a:br>
            <a:r>
              <a:rPr lang="ru-RU" sz="1600" dirty="0" smtClean="0"/>
              <a:t>ул. Профсоюзная д. 56 (10 этаж)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dirty="0" smtClean="0"/>
              <a:t>Тел.: +7 (495) 363 13 30 // 31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dirty="0" smtClean="0"/>
              <a:t>Факс. +7 (495) 363 13 29</a:t>
            </a:r>
          </a:p>
          <a:p>
            <a:pPr algn="ctr">
              <a:buFont typeface="Arial" charset="0"/>
              <a:buNone/>
            </a:pPr>
            <a:r>
              <a:rPr lang="en-US" sz="1600" b="1" u="sng" dirty="0" smtClean="0">
                <a:hlinkClick r:id="rId3" tooltip="blocked::http://www.pristavcollection.ru/"/>
              </a:rPr>
              <a:t>www</a:t>
            </a:r>
            <a:r>
              <a:rPr lang="ru-RU" sz="1600" b="1" u="sng" dirty="0" smtClean="0">
                <a:hlinkClick r:id="rId3" tooltip="blocked::http://www.pristavcollection.ru/"/>
              </a:rPr>
              <a:t>.</a:t>
            </a:r>
            <a:r>
              <a:rPr lang="en-US" sz="1600" b="1" u="sng" dirty="0" err="1" smtClean="0">
                <a:hlinkClick r:id="rId3" tooltip="blocked::http://www.pristavcollection.ru/"/>
              </a:rPr>
              <a:t>nrservice</a:t>
            </a:r>
            <a:r>
              <a:rPr lang="ru-RU" sz="1600" b="1" u="sng" dirty="0" smtClean="0">
                <a:hlinkClick r:id="rId3" tooltip="blocked::http://www.pristavcollection.ru/"/>
              </a:rPr>
              <a:t>.</a:t>
            </a:r>
            <a:r>
              <a:rPr lang="en-US" sz="1600" b="1" u="sng" dirty="0" err="1" smtClean="0">
                <a:hlinkClick r:id="rId3" tooltip="blocked::http://www.pristavcollection.ru/"/>
              </a:rPr>
              <a:t>ru</a:t>
            </a:r>
            <a:endParaRPr lang="ru-RU" sz="1600" b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4021</TotalTime>
  <Words>346</Words>
  <Application>Microsoft Office PowerPoint</Application>
  <PresentationFormat>Экран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РЫНОК МФО: ОСОБЕННОСТИ, РИСКИ</vt:lpstr>
      <vt:lpstr>РЫНОК МФО - ЗАДАЧИ. СИСТЕМА УРЕГУЛИРОВАНИЯ ПРЕТЕНЗИЙ НА ДОСУДЕБНОЙ СТАДИИ</vt:lpstr>
      <vt:lpstr>НСВ – СИСТЕМА РАБОТЫ С ПРЕТЕНЗИЯМИ</vt:lpstr>
      <vt:lpstr>НСВ – СИСТЕМА РАБОТЫ С ПРЕТЕНЗИЯМИ </vt:lpstr>
      <vt:lpstr>КОДЕКС ЭТИКИ МФО  И КОЛЛЕКТОРСКИХ АГЕНТСТВ - ЦЕЛИ</vt:lpstr>
      <vt:lpstr>Слайд 7</vt:lpstr>
      <vt:lpstr>Наши контакты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руководителя Роспотребнадзора  Г.Г. Онищенко</dc:title>
  <dc:creator>Osaulenko_LN</dc:creator>
  <cp:lastModifiedBy>pristav4078</cp:lastModifiedBy>
  <cp:revision>303</cp:revision>
  <dcterms:created xsi:type="dcterms:W3CDTF">2012-03-22T08:26:16Z</dcterms:created>
  <dcterms:modified xsi:type="dcterms:W3CDTF">2013-04-17T11:30:49Z</dcterms:modified>
</cp:coreProperties>
</file>